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7" r:id="rId4"/>
    <p:sldMasterId id="2147483809" r:id="rId5"/>
    <p:sldMasterId id="2147483942" r:id="rId6"/>
  </p:sldMasterIdLst>
  <p:handoutMasterIdLst>
    <p:handoutMasterId r:id="rId20"/>
  </p:handoutMasterIdLst>
  <p:sldIdLst>
    <p:sldId id="257" r:id="rId7"/>
    <p:sldId id="258" r:id="rId8"/>
    <p:sldId id="273" r:id="rId9"/>
    <p:sldId id="271" r:id="rId10"/>
    <p:sldId id="272" r:id="rId11"/>
    <p:sldId id="274" r:id="rId12"/>
    <p:sldId id="275" r:id="rId13"/>
    <p:sldId id="262" r:id="rId14"/>
    <p:sldId id="263" r:id="rId15"/>
    <p:sldId id="266" r:id="rId16"/>
    <p:sldId id="267" r:id="rId17"/>
    <p:sldId id="268" r:id="rId18"/>
    <p:sldId id="270" r:id="rId19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2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300"/>
    <a:srgbClr val="346CDF"/>
    <a:srgbClr val="FFFFFF"/>
    <a:srgbClr val="484B54"/>
    <a:srgbClr val="EF7D00"/>
    <a:srgbClr val="B0B0B0"/>
    <a:srgbClr val="666666"/>
    <a:srgbClr val="4D4E53"/>
    <a:srgbClr val="6696FF"/>
    <a:srgbClr val="673B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078" autoAdjust="0"/>
    <p:restoredTop sz="95441" autoAdjust="0"/>
  </p:normalViewPr>
  <p:slideViewPr>
    <p:cSldViewPr snapToGrid="0">
      <p:cViewPr varScale="1">
        <p:scale>
          <a:sx n="73" d="100"/>
          <a:sy n="73" d="100"/>
        </p:scale>
        <p:origin x="917" y="53"/>
      </p:cViewPr>
      <p:guideLst>
        <p:guide orient="horz" pos="1620"/>
        <p:guide pos="22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solidFill>
                <a:schemeClr val="bg2"/>
              </a:solidFill>
            </a:ln>
          </c:spPr>
          <c:dPt>
            <c:idx val="0"/>
            <c:bubble3D val="0"/>
            <c:spPr>
              <a:solidFill>
                <a:schemeClr val="bg2"/>
              </a:solidFill>
              <a:ln w="19050"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07D-47F7-B1ED-D24DF06E1BD9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07D-47F7-B1ED-D24DF06E1BD9}"/>
              </c:ext>
            </c:extLst>
          </c:dPt>
          <c:cat>
            <c:strRef>
              <c:f>Sheet1!$A$2:$A$3</c:f>
              <c:strCache>
                <c:ptCount val="1"/>
                <c:pt idx="0">
                  <c:v>PICO sNPWT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07D-47F7-B1ED-D24DF06E1B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 rtl="0"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solidFill>
                <a:schemeClr val="bg2"/>
              </a:solidFill>
            </a:ln>
          </c:spPr>
          <c:dPt>
            <c:idx val="0"/>
            <c:bubble3D val="0"/>
            <c:spPr>
              <a:solidFill>
                <a:schemeClr val="bg2"/>
              </a:solidFill>
              <a:ln w="19050"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B74-48B6-9E79-B3A1A6EBECDC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7B74-48B6-9E79-B3A1A6EBECDC}"/>
              </c:ext>
            </c:extLst>
          </c:dPt>
          <c:cat>
            <c:strRef>
              <c:f>Sheet1!$A$2:$A$3</c:f>
              <c:strCache>
                <c:ptCount val="1"/>
                <c:pt idx="0">
                  <c:v>PICO sNPWT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77</c:v>
                </c:pt>
                <c:pt idx="1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74-48B6-9E79-B3A1A6EBEC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 rtl="0">
        <a:defRPr/>
      </a:pPr>
      <a:endParaRPr lang="cs-C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solidFill>
                <a:schemeClr val="bg2"/>
              </a:solidFill>
            </a:ln>
          </c:spPr>
          <c:dPt>
            <c:idx val="0"/>
            <c:bubble3D val="0"/>
            <c:spPr>
              <a:solidFill>
                <a:schemeClr val="bg2"/>
              </a:solidFill>
              <a:ln w="19050"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681-455A-8899-8F395AB5B5C1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681-455A-8899-8F395AB5B5C1}"/>
              </c:ext>
            </c:extLst>
          </c:dPt>
          <c:cat>
            <c:strRef>
              <c:f>Sheet1!$A$2:$A$3</c:f>
              <c:strCache>
                <c:ptCount val="1"/>
                <c:pt idx="0">
                  <c:v>PICO sNPWT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89</c:v>
                </c:pt>
                <c:pt idx="1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681-455A-8899-8F395AB5B5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 rtl="0"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514F821-AFC9-4F68-A6C7-73F648E84E8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2C2B6-D14C-4365-9548-73F30A91350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3764B2-A8FF-4712-844F-9E3460D1F90A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86FC67-D33A-4C18-812C-2A4DC13BE60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10C2F0-96DF-49A6-AEDA-BECCD98C0B7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BA4596-941A-4272-902D-A37C21BA81C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SN^ColTipChoice" hidden="1">
            <a:extLst>
              <a:ext uri="{FF2B5EF4-FFF2-40B4-BE49-F238E27FC236}">
                <a16:creationId xmlns:a16="http://schemas.microsoft.com/office/drawing/2014/main" id="{417B7EEB-88D0-49E5-A8FA-B71FDF0418CD}"/>
              </a:ext>
            </a:extLst>
          </p:cNvPr>
          <p:cNvSpPr txBox="1"/>
          <p:nvPr/>
        </p:nvSpPr>
        <p:spPr>
          <a:xfrm>
            <a:off x="1270000" y="1270000"/>
            <a:ext cx="254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1826439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N^L086">
    <p:bg>
      <p:bgPr>
        <a:solidFill>
          <a:srgbClr val="484B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 hidden="1"/>
          <p:cNvSpPr>
            <a:spLocks noGrp="1"/>
          </p:cNvSpPr>
          <p:nvPr>
            <p:ph type="dt" sz="half" idx="10"/>
          </p:nvPr>
        </p:nvSpPr>
        <p:spPr>
          <a:xfrm>
            <a:off x="473551" y="4869180"/>
            <a:ext cx="2057400" cy="17145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7794C95-BC82-44ED-9BF9-1A35159D50F5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 hidden="1"/>
          <p:cNvSpPr>
            <a:spLocks noGrp="1"/>
          </p:cNvSpPr>
          <p:nvPr>
            <p:ph type="ftr" sz="quarter" idx="11"/>
          </p:nvPr>
        </p:nvSpPr>
        <p:spPr>
          <a:xfrm>
            <a:off x="5696712" y="4869180"/>
            <a:ext cx="3090672" cy="171450"/>
          </a:xfrm>
        </p:spPr>
        <p:txBody>
          <a:bodyPr/>
          <a:lstStyle>
            <a:lvl1pPr algn="r"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3543300" y="4869180"/>
            <a:ext cx="2057400" cy="17145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A2DEBB7-30DE-4F42-B970-E708039C45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White block"/>
          <p:cNvSpPr/>
          <p:nvPr userDrawn="1"/>
        </p:nvSpPr>
        <p:spPr bwMode="gray">
          <a:xfrm>
            <a:off x="5905865" y="3402676"/>
            <a:ext cx="2963816" cy="146194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Orange block"/>
          <p:cNvSpPr/>
          <p:nvPr userDrawn="1"/>
        </p:nvSpPr>
        <p:spPr bwMode="gray">
          <a:xfrm>
            <a:off x="283464" y="3402676"/>
            <a:ext cx="5512672" cy="1461942"/>
          </a:xfrm>
          <a:prstGeom prst="rect">
            <a:avLst/>
          </a:prstGeom>
          <a:solidFill>
            <a:srgbClr val="FF7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Logo">
            <a:extLst>
              <a:ext uri="{FF2B5EF4-FFF2-40B4-BE49-F238E27FC236}">
                <a16:creationId xmlns:a16="http://schemas.microsoft.com/office/drawing/2014/main" id="{F786ED70-EBEA-4077-B089-3BEA34A266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9843" y="3465031"/>
            <a:ext cx="2434792" cy="402336"/>
          </a:xfrm>
          <a:prstGeom prst="rect">
            <a:avLst/>
          </a:prstGeom>
        </p:spPr>
      </p:pic>
      <p:sp>
        <p:nvSpPr>
          <p:cNvPr id="12" name="Logo statement">
            <a:extLst>
              <a:ext uri="{FF2B5EF4-FFF2-40B4-BE49-F238E27FC236}">
                <a16:creationId xmlns:a16="http://schemas.microsoft.com/office/drawing/2014/main" id="{13CA7763-20E7-4F68-B56F-8A94A4D2D47A}"/>
              </a:ext>
            </a:extLst>
          </p:cNvPr>
          <p:cNvSpPr txBox="1"/>
          <p:nvPr userDrawn="1"/>
        </p:nvSpPr>
        <p:spPr>
          <a:xfrm>
            <a:off x="6357179" y="3873929"/>
            <a:ext cx="2153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1"/>
                </a:solidFill>
                <a:latin typeface="+mj-lt"/>
              </a:rPr>
              <a:t>Supporting healthcare</a:t>
            </a:r>
          </a:p>
          <a:p>
            <a:r>
              <a:rPr lang="en-US" sz="1200">
                <a:solidFill>
                  <a:schemeClr val="accent1"/>
                </a:solidFill>
                <a:latin typeface="+mj-lt"/>
              </a:rPr>
              <a:t>professionals for over 150 years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1480" y="3602736"/>
            <a:ext cx="5239512" cy="950976"/>
          </a:xfrm>
        </p:spPr>
        <p:txBody>
          <a:bodyPr anchor="t"/>
          <a:lstStyle>
            <a:lvl1pPr algn="l">
              <a:defRPr sz="21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" y="4270248"/>
            <a:ext cx="5239512" cy="466344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05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25476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N^L0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 userDrawn="1"/>
        </p:nvGrpSpPr>
        <p:grpSpPr>
          <a:xfrm>
            <a:off x="265176" y="164592"/>
            <a:ext cx="8604504" cy="4699777"/>
            <a:chOff x="265176" y="164592"/>
            <a:chExt cx="8437245" cy="4699777"/>
          </a:xfrm>
        </p:grpSpPr>
        <p:sp>
          <p:nvSpPr>
            <p:cNvPr id="19" name="line top"/>
            <p:cNvSpPr/>
            <p:nvPr userDrawn="1"/>
          </p:nvSpPr>
          <p:spPr bwMode="gray">
            <a:xfrm>
              <a:off x="265176" y="164592"/>
              <a:ext cx="8437245" cy="0"/>
            </a:xfrm>
            <a:custGeom>
              <a:avLst/>
              <a:gdLst/>
              <a:ahLst/>
              <a:cxnLst/>
              <a:rect l="l" t="t" r="r" b="b"/>
              <a:pathLst>
                <a:path w="8437245">
                  <a:moveTo>
                    <a:pt x="0" y="0"/>
                  </a:moveTo>
                  <a:lnTo>
                    <a:pt x="8436698" y="0"/>
                  </a:lnTo>
                </a:path>
              </a:pathLst>
            </a:custGeom>
            <a:ln w="635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0" name="line mid"/>
            <p:cNvSpPr/>
            <p:nvPr userDrawn="1"/>
          </p:nvSpPr>
          <p:spPr bwMode="gray">
            <a:xfrm>
              <a:off x="265176" y="853011"/>
              <a:ext cx="8424545" cy="0"/>
            </a:xfrm>
            <a:custGeom>
              <a:avLst/>
              <a:gdLst/>
              <a:ahLst/>
              <a:cxnLst/>
              <a:rect l="l" t="t" r="r" b="b"/>
              <a:pathLst>
                <a:path w="8424545">
                  <a:moveTo>
                    <a:pt x="0" y="0"/>
                  </a:moveTo>
                  <a:lnTo>
                    <a:pt x="8423998" y="0"/>
                  </a:lnTo>
                </a:path>
              </a:pathLst>
            </a:custGeom>
            <a:ln w="635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1" name="line bottom"/>
            <p:cNvSpPr/>
            <p:nvPr userDrawn="1"/>
          </p:nvSpPr>
          <p:spPr bwMode="gray">
            <a:xfrm>
              <a:off x="265176" y="4864369"/>
              <a:ext cx="8424545" cy="0"/>
            </a:xfrm>
            <a:custGeom>
              <a:avLst/>
              <a:gdLst/>
              <a:ahLst/>
              <a:cxnLst/>
              <a:rect l="l" t="t" r="r" b="b"/>
              <a:pathLst>
                <a:path w="8424545">
                  <a:moveTo>
                    <a:pt x="0" y="0"/>
                  </a:moveTo>
                  <a:lnTo>
                    <a:pt x="8423998" y="0"/>
                  </a:lnTo>
                </a:path>
              </a:pathLst>
            </a:custGeom>
            <a:ln w="635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>
          <a:xfrm>
            <a:off x="512064" y="1042414"/>
            <a:ext cx="8119872" cy="36704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100013" lvl="0" indent="-100013">
              <a:buFont typeface="Arial"/>
              <a:tabLst/>
            </a:pPr>
            <a:r>
              <a:rPr lang="en-US"/>
              <a:t>Edit Master text styles</a:t>
            </a:r>
          </a:p>
          <a:p>
            <a:pPr marL="200025" lvl="1" indent="-100013">
              <a:buFont typeface="Arial"/>
              <a:tabLst/>
            </a:pPr>
            <a:r>
              <a:rPr lang="en-US"/>
              <a:t>Second level</a:t>
            </a:r>
          </a:p>
          <a:p>
            <a:pPr marL="266700" lvl="2" indent="-66675">
              <a:buFont typeface="Arial"/>
              <a:tabLst/>
            </a:pPr>
            <a:r>
              <a:rPr lang="en-US"/>
              <a:t>Third level</a:t>
            </a:r>
          </a:p>
          <a:p>
            <a:pPr marL="333375" lvl="3" indent="-66675">
              <a:buFont typeface="Arial"/>
              <a:tabLst/>
            </a:pPr>
            <a:r>
              <a:rPr lang="en-US"/>
              <a:t>Fourth level</a:t>
            </a:r>
          </a:p>
          <a:p>
            <a:pPr marL="400050" lvl="4" indent="-66675">
              <a:buFont typeface="Arial"/>
              <a:tabLst/>
            </a:pPr>
            <a:r>
              <a:rPr lang="en-US"/>
              <a:t>Fifth level</a:t>
            </a:r>
          </a:p>
        </p:txBody>
      </p:sp>
      <p:sp>
        <p:nvSpPr>
          <p:cNvPr id="9" name="Date Placeholder 8" hidden="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F8F1AAD-F772-41C5-9133-D58BDB6899B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pPr algn="r"/>
            <a:endParaRPr lang="en-US"/>
          </a:p>
        </p:txBody>
      </p:sp>
      <p:sp>
        <p:nvSpPr>
          <p:cNvPr id="11" name="Slide Number Placeholder 10" hidden="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084B7AE-8C6F-4620-8EB1-ECE75D6E28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3"/>
          </p:nvPr>
        </p:nvSpPr>
        <p:spPr bwMode="gray">
          <a:xfrm>
            <a:off x="265176" y="490347"/>
            <a:ext cx="7178040" cy="30175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5882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N^L0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 userDrawn="1"/>
        </p:nvGrpSpPr>
        <p:grpSpPr>
          <a:xfrm>
            <a:off x="265176" y="164592"/>
            <a:ext cx="8604504" cy="4701016"/>
            <a:chOff x="265176" y="164592"/>
            <a:chExt cx="8437245" cy="4701016"/>
          </a:xfrm>
        </p:grpSpPr>
        <p:sp>
          <p:nvSpPr>
            <p:cNvPr id="18" name="back block"/>
            <p:cNvSpPr/>
            <p:nvPr userDrawn="1"/>
          </p:nvSpPr>
          <p:spPr bwMode="gray">
            <a:xfrm>
              <a:off x="265176" y="851773"/>
              <a:ext cx="8424545" cy="4013835"/>
            </a:xfrm>
            <a:custGeom>
              <a:avLst/>
              <a:gdLst/>
              <a:ahLst/>
              <a:cxnLst/>
              <a:rect l="l" t="t" r="r" b="b"/>
              <a:pathLst>
                <a:path w="8424545" h="5351780">
                  <a:moveTo>
                    <a:pt x="0" y="5351653"/>
                  </a:moveTo>
                  <a:lnTo>
                    <a:pt x="8423998" y="5351653"/>
                  </a:lnTo>
                  <a:lnTo>
                    <a:pt x="8423998" y="0"/>
                  </a:lnTo>
                  <a:lnTo>
                    <a:pt x="0" y="0"/>
                  </a:lnTo>
                  <a:lnTo>
                    <a:pt x="0" y="5351653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9" name="line top"/>
            <p:cNvSpPr/>
            <p:nvPr userDrawn="1"/>
          </p:nvSpPr>
          <p:spPr bwMode="gray">
            <a:xfrm>
              <a:off x="265176" y="164592"/>
              <a:ext cx="8437245" cy="0"/>
            </a:xfrm>
            <a:custGeom>
              <a:avLst/>
              <a:gdLst/>
              <a:ahLst/>
              <a:cxnLst/>
              <a:rect l="l" t="t" r="r" b="b"/>
              <a:pathLst>
                <a:path w="8437245">
                  <a:moveTo>
                    <a:pt x="0" y="0"/>
                  </a:moveTo>
                  <a:lnTo>
                    <a:pt x="8436698" y="0"/>
                  </a:lnTo>
                </a:path>
              </a:pathLst>
            </a:custGeom>
            <a:ln w="635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0" name="line mid"/>
            <p:cNvSpPr/>
            <p:nvPr userDrawn="1"/>
          </p:nvSpPr>
          <p:spPr bwMode="gray">
            <a:xfrm>
              <a:off x="265176" y="853011"/>
              <a:ext cx="8424545" cy="0"/>
            </a:xfrm>
            <a:custGeom>
              <a:avLst/>
              <a:gdLst/>
              <a:ahLst/>
              <a:cxnLst/>
              <a:rect l="l" t="t" r="r" b="b"/>
              <a:pathLst>
                <a:path w="8424545">
                  <a:moveTo>
                    <a:pt x="0" y="0"/>
                  </a:moveTo>
                  <a:lnTo>
                    <a:pt x="8423998" y="0"/>
                  </a:lnTo>
                </a:path>
              </a:pathLst>
            </a:custGeom>
            <a:ln w="635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1" name="line bottom"/>
            <p:cNvSpPr/>
            <p:nvPr userDrawn="1"/>
          </p:nvSpPr>
          <p:spPr bwMode="gray">
            <a:xfrm>
              <a:off x="265176" y="4864369"/>
              <a:ext cx="8424545" cy="0"/>
            </a:xfrm>
            <a:custGeom>
              <a:avLst/>
              <a:gdLst/>
              <a:ahLst/>
              <a:cxnLst/>
              <a:rect l="l" t="t" r="r" b="b"/>
              <a:pathLst>
                <a:path w="8424545">
                  <a:moveTo>
                    <a:pt x="0" y="0"/>
                  </a:moveTo>
                  <a:lnTo>
                    <a:pt x="8423998" y="0"/>
                  </a:lnTo>
                </a:path>
              </a:pathLst>
            </a:custGeom>
            <a:ln w="635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662940" y="1028700"/>
            <a:ext cx="3657600" cy="368421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100013" lvl="0" indent="-100013">
              <a:buFont typeface="Arial"/>
              <a:tabLst/>
            </a:pPr>
            <a:r>
              <a:rPr lang="en-US"/>
              <a:t>Edit Master text styles</a:t>
            </a:r>
          </a:p>
          <a:p>
            <a:pPr marL="200025" lvl="1" indent="-100013">
              <a:buFont typeface="Arial"/>
              <a:tabLst/>
            </a:pPr>
            <a:r>
              <a:rPr lang="en-US"/>
              <a:t>Second level</a:t>
            </a:r>
          </a:p>
          <a:p>
            <a:pPr marL="266700" lvl="2" indent="-66675">
              <a:buFont typeface="Arial"/>
              <a:tabLst/>
            </a:pPr>
            <a:r>
              <a:rPr lang="en-US"/>
              <a:t>Third level</a:t>
            </a:r>
          </a:p>
          <a:p>
            <a:pPr marL="333375" lvl="3" indent="-66675">
              <a:buFont typeface="Arial"/>
              <a:tabLst/>
            </a:pPr>
            <a:r>
              <a:rPr lang="en-US"/>
              <a:t>Fourth level</a:t>
            </a:r>
          </a:p>
          <a:p>
            <a:pPr marL="400050" lvl="4" indent="-66675">
              <a:buFont typeface="Arial"/>
              <a:tabLst/>
            </a:pPr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4814316" y="1028700"/>
            <a:ext cx="3657600" cy="368421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100013" lvl="0" indent="-100013">
              <a:buFont typeface="Arial"/>
              <a:tabLst/>
            </a:pPr>
            <a:r>
              <a:rPr lang="en-US"/>
              <a:t>Edit Master text styles</a:t>
            </a:r>
          </a:p>
          <a:p>
            <a:pPr marL="200025" lvl="1" indent="-100013">
              <a:buFont typeface="Arial"/>
              <a:tabLst/>
            </a:pPr>
            <a:r>
              <a:rPr lang="en-US"/>
              <a:t>Second level</a:t>
            </a:r>
          </a:p>
          <a:p>
            <a:pPr marL="266700" lvl="2" indent="-66675">
              <a:buFont typeface="Arial"/>
              <a:tabLst/>
            </a:pPr>
            <a:r>
              <a:rPr lang="en-US"/>
              <a:t>Third level</a:t>
            </a:r>
          </a:p>
          <a:p>
            <a:pPr marL="333375" lvl="3" indent="-66675">
              <a:buFont typeface="Arial"/>
              <a:tabLst/>
            </a:pPr>
            <a:r>
              <a:rPr lang="en-US"/>
              <a:t>Fourth level</a:t>
            </a:r>
          </a:p>
          <a:p>
            <a:pPr marL="400050" lvl="4" indent="-66675">
              <a:buFont typeface="Arial"/>
              <a:tabLst/>
            </a:pPr>
            <a:r>
              <a:rPr lang="en-US"/>
              <a:t>Fifth level</a:t>
            </a:r>
          </a:p>
        </p:txBody>
      </p:sp>
      <p:sp>
        <p:nvSpPr>
          <p:cNvPr id="5" name="Date Placeholder 4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F1AAD-F772-41C5-9133-D58BDB6899B9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en-US"/>
          </a:p>
        </p:txBody>
      </p:sp>
      <p:sp>
        <p:nvSpPr>
          <p:cNvPr id="7" name="Slide Number Placeholder 6" hidden="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4B7AE-8C6F-4620-8EB1-ECE75D6E2899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3"/>
          </p:nvPr>
        </p:nvSpPr>
        <p:spPr bwMode="gray">
          <a:xfrm>
            <a:off x="265176" y="490347"/>
            <a:ext cx="7178040" cy="30175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4557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N^L0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>
          <a:xfrm>
            <a:off x="265176" y="164592"/>
            <a:ext cx="8604504" cy="4701016"/>
            <a:chOff x="265176" y="164592"/>
            <a:chExt cx="8437245" cy="4701016"/>
          </a:xfrm>
        </p:grpSpPr>
        <p:sp>
          <p:nvSpPr>
            <p:cNvPr id="13" name="back block"/>
            <p:cNvSpPr/>
            <p:nvPr userDrawn="1"/>
          </p:nvSpPr>
          <p:spPr bwMode="gray">
            <a:xfrm>
              <a:off x="265176" y="851773"/>
              <a:ext cx="8424545" cy="4013835"/>
            </a:xfrm>
            <a:custGeom>
              <a:avLst/>
              <a:gdLst/>
              <a:ahLst/>
              <a:cxnLst/>
              <a:rect l="l" t="t" r="r" b="b"/>
              <a:pathLst>
                <a:path w="8424545" h="5351780">
                  <a:moveTo>
                    <a:pt x="0" y="5351653"/>
                  </a:moveTo>
                  <a:lnTo>
                    <a:pt x="8423998" y="5351653"/>
                  </a:lnTo>
                  <a:lnTo>
                    <a:pt x="8423998" y="0"/>
                  </a:lnTo>
                  <a:lnTo>
                    <a:pt x="0" y="0"/>
                  </a:lnTo>
                  <a:lnTo>
                    <a:pt x="0" y="5351653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2" name="line top"/>
            <p:cNvSpPr/>
            <p:nvPr userDrawn="1"/>
          </p:nvSpPr>
          <p:spPr bwMode="gray">
            <a:xfrm>
              <a:off x="265176" y="164592"/>
              <a:ext cx="8437245" cy="0"/>
            </a:xfrm>
            <a:custGeom>
              <a:avLst/>
              <a:gdLst/>
              <a:ahLst/>
              <a:cxnLst/>
              <a:rect l="l" t="t" r="r" b="b"/>
              <a:pathLst>
                <a:path w="8437245">
                  <a:moveTo>
                    <a:pt x="0" y="0"/>
                  </a:moveTo>
                  <a:lnTo>
                    <a:pt x="8436698" y="0"/>
                  </a:lnTo>
                </a:path>
              </a:pathLst>
            </a:custGeom>
            <a:ln w="635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4" name="line mid"/>
            <p:cNvSpPr/>
            <p:nvPr userDrawn="1"/>
          </p:nvSpPr>
          <p:spPr bwMode="gray">
            <a:xfrm>
              <a:off x="265176" y="853011"/>
              <a:ext cx="8424545" cy="0"/>
            </a:xfrm>
            <a:custGeom>
              <a:avLst/>
              <a:gdLst/>
              <a:ahLst/>
              <a:cxnLst/>
              <a:rect l="l" t="t" r="r" b="b"/>
              <a:pathLst>
                <a:path w="8424545">
                  <a:moveTo>
                    <a:pt x="0" y="0"/>
                  </a:moveTo>
                  <a:lnTo>
                    <a:pt x="8423998" y="0"/>
                  </a:lnTo>
                </a:path>
              </a:pathLst>
            </a:custGeom>
            <a:ln w="635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5" name="line bottom"/>
            <p:cNvSpPr/>
            <p:nvPr userDrawn="1"/>
          </p:nvSpPr>
          <p:spPr bwMode="gray">
            <a:xfrm>
              <a:off x="265176" y="4864369"/>
              <a:ext cx="8424545" cy="0"/>
            </a:xfrm>
            <a:custGeom>
              <a:avLst/>
              <a:gdLst/>
              <a:ahLst/>
              <a:cxnLst/>
              <a:rect l="l" t="t" r="r" b="b"/>
              <a:pathLst>
                <a:path w="8424545">
                  <a:moveTo>
                    <a:pt x="0" y="0"/>
                  </a:moveTo>
                  <a:lnTo>
                    <a:pt x="8423998" y="0"/>
                  </a:lnTo>
                </a:path>
              </a:pathLst>
            </a:custGeom>
            <a:ln w="635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16" name="Rectangle 15" hidden="1"/>
          <p:cNvSpPr/>
          <p:nvPr userDrawn="1"/>
        </p:nvSpPr>
        <p:spPr>
          <a:xfrm>
            <a:off x="8869680" y="60960"/>
            <a:ext cx="274320" cy="497967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265176" y="219456"/>
            <a:ext cx="7178040" cy="2606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>
          <a:xfrm>
            <a:off x="512064" y="1042414"/>
            <a:ext cx="8119872" cy="36704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100013" lvl="0" indent="-100013">
              <a:buFont typeface="Arial"/>
              <a:tabLst/>
            </a:pPr>
            <a:r>
              <a:rPr lang="en-US"/>
              <a:t>Edit Master text styles</a:t>
            </a:r>
          </a:p>
          <a:p>
            <a:pPr marL="200025" lvl="1" indent="-100013">
              <a:buFont typeface="Arial"/>
              <a:tabLst/>
            </a:pPr>
            <a:r>
              <a:rPr lang="en-US"/>
              <a:t>Second level</a:t>
            </a:r>
          </a:p>
          <a:p>
            <a:pPr marL="266700" lvl="2" indent="-66675">
              <a:buFont typeface="Arial"/>
              <a:tabLst/>
            </a:pPr>
            <a:r>
              <a:rPr lang="en-US"/>
              <a:t>Third level</a:t>
            </a:r>
          </a:p>
          <a:p>
            <a:pPr marL="333375" lvl="3" indent="-66675">
              <a:buFont typeface="Arial"/>
              <a:tabLst/>
            </a:pPr>
            <a:r>
              <a:rPr lang="en-US"/>
              <a:t>Fourth level</a:t>
            </a:r>
          </a:p>
          <a:p>
            <a:pPr marL="400050" lvl="4" indent="-66675">
              <a:buFont typeface="Arial"/>
              <a:tabLst/>
            </a:pPr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 bwMode="gray">
          <a:xfrm>
            <a:off x="265176" y="490347"/>
            <a:ext cx="7178040" cy="30175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8" hidden="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F8F1AAD-F772-41C5-9133-D58BDB6899B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pPr algn="r"/>
            <a:endParaRPr lang="en-US"/>
          </a:p>
        </p:txBody>
      </p:sp>
      <p:sp>
        <p:nvSpPr>
          <p:cNvPr id="11" name="Slide Number Placeholder 10" hidden="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084B7AE-8C6F-4620-8EB1-ECE75D6E2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292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N^L0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722626"/>
            <a:ext cx="8229600" cy="73380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lang="en-US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1810512"/>
            <a:ext cx="8229600" cy="857250"/>
          </a:xfrm>
        </p:spPr>
        <p:txBody>
          <a:bodyPr anchor="b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DC66B-F4F3-474B-948B-011D84999465}" type="datetimeFigureOut">
              <a:rPr lang="en-US" smtClean="0"/>
              <a:pPr/>
              <a:t>6/27/2024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D4E53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D5340-7F4D-46FB-B4B5-A5222B0AC70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 descr="SmithNephew_large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0225" y="211931"/>
            <a:ext cx="1711325" cy="29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6638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N^L1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DC66B-F4F3-474B-948B-011D84999465}" type="datetimeFigureOut">
              <a:rPr lang="en-US" smtClean="0"/>
              <a:pPr/>
              <a:t>6/27/2024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7D5340-7F4D-46FB-B4B5-A5222B0AC70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05D10D-43C5-4BAA-8516-2A32AE4AA2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184" y="1917953"/>
            <a:ext cx="3849632" cy="130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063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543300" y="4697730"/>
            <a:ext cx="2057400" cy="1714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lang="en-US" sz="600" smtClean="0">
                <a:latin typeface="Smith&amp;NephewLF" panose="020F0500030000020004" pitchFamily="34" charset="0"/>
              </a:defRPr>
            </a:lvl1pPr>
          </a:lstStyle>
          <a:p>
            <a:fld id="{3084B7AE-8C6F-4620-8EB1-ECE75D6E28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gray">
          <a:xfrm>
            <a:off x="473551" y="4697730"/>
            <a:ext cx="2057400" cy="1714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lang="en-US" sz="600" smtClean="0">
                <a:latin typeface="Smith&amp;NephewLF" panose="020F0500030000020004" pitchFamily="34" charset="0"/>
              </a:defRPr>
            </a:lvl1pPr>
          </a:lstStyle>
          <a:p>
            <a:fld id="{2F8F1AAD-F772-41C5-9133-D58BDB6899B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696712" y="4869180"/>
            <a:ext cx="3090672" cy="1714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US" sz="600">
                <a:solidFill>
                  <a:srgbClr val="959699"/>
                </a:solidFill>
                <a:latin typeface="Smith&amp;NephewLF" panose="020F0500030000020004" pitchFamily="34" charset="0"/>
              </a:defRPr>
            </a:lvl1pPr>
          </a:lstStyle>
          <a:p>
            <a:pPr algn="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265176" y="219456"/>
            <a:ext cx="7178040" cy="26060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FDA33397-963C-4F91-A611-E947E725770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80" y="246888"/>
            <a:ext cx="1375108" cy="227229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3C2C7BE-046B-450B-ADF7-72D687E827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2064" y="1042416"/>
            <a:ext cx="8119872" cy="366674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78532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895" r:id="rId2"/>
    <p:sldLayoutId id="2147483953" r:id="rId3"/>
    <p:sldLayoutId id="2147483962" r:id="rId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en-US" sz="1800" b="1" i="0" kern="1200">
          <a:solidFill>
            <a:srgbClr val="FF7300"/>
          </a:solidFill>
          <a:latin typeface="Smith&amp;NephewLF" charset="0"/>
          <a:ea typeface="+mj-ea"/>
          <a:cs typeface="+mj-cs"/>
        </a:defRPr>
      </a:lvl1pPr>
    </p:titleStyle>
    <p:bodyStyle>
      <a:lvl1pPr marL="100584" indent="-100584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lang="en-US" sz="1200" kern="1200" smtClean="0">
          <a:solidFill>
            <a:srgbClr val="7C7C7C"/>
          </a:solidFill>
          <a:latin typeface="Smith&amp;NephewLF" charset="0"/>
          <a:ea typeface="+mn-ea"/>
          <a:cs typeface="+mn-cs"/>
        </a:defRPr>
      </a:lvl1pPr>
      <a:lvl2pPr marL="201168" indent="-100584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en-US" sz="1050" kern="1200" smtClean="0">
          <a:solidFill>
            <a:srgbClr val="7C7C7C"/>
          </a:solidFill>
          <a:latin typeface="Smith&amp;NephewLF" charset="0"/>
          <a:ea typeface="+mn-ea"/>
          <a:cs typeface="+mn-cs"/>
        </a:defRPr>
      </a:lvl2pPr>
      <a:lvl3pPr marL="265176" indent="-64008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en-US" sz="900" kern="1200" smtClean="0">
          <a:solidFill>
            <a:srgbClr val="7C7C7C"/>
          </a:solidFill>
          <a:latin typeface="Smith&amp;NephewLF" charset="0"/>
          <a:ea typeface="+mn-ea"/>
          <a:cs typeface="+mn-cs"/>
        </a:defRPr>
      </a:lvl3pPr>
      <a:lvl4pPr marL="338328" indent="-64008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en-US" sz="750" kern="1200" smtClean="0">
          <a:solidFill>
            <a:srgbClr val="7C7C7C"/>
          </a:solidFill>
          <a:latin typeface="Smith&amp;NephewLF" charset="0"/>
          <a:ea typeface="+mn-ea"/>
          <a:cs typeface="+mn-cs"/>
        </a:defRPr>
      </a:lvl4pPr>
      <a:lvl5pPr marL="402336" indent="-64008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en-US" sz="750" kern="1200">
          <a:solidFill>
            <a:srgbClr val="7C7C7C"/>
          </a:solidFill>
          <a:latin typeface="Smith&amp;NephewLF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7278624" y="4880915"/>
            <a:ext cx="886968" cy="18288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>
                <a:solidFill>
                  <a:srgbClr val="4D4E53"/>
                </a:solidFill>
                <a:latin typeface="Smith&amp;NephewLF" pitchFamily="34" charset="0"/>
              </a:defRPr>
            </a:lvl1pPr>
          </a:lstStyle>
          <a:p>
            <a:fld id="{561DC66B-F4F3-474B-948B-011D84999465}" type="datetimeFigureOut">
              <a:rPr lang="en-US" smtClean="0"/>
              <a:pPr/>
              <a:t>6/27/2024</a:t>
            </a:fld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65592" y="4880915"/>
            <a:ext cx="521208" cy="18288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200">
                <a:solidFill>
                  <a:srgbClr val="4D4E53"/>
                </a:solidFill>
                <a:latin typeface="Smith&amp;NephewLF" pitchFamily="34" charset="0"/>
              </a:defRPr>
            </a:lvl1pPr>
          </a:lstStyle>
          <a:p>
            <a:fld id="{3A7D5340-7F4D-46FB-B4B5-A5222B0AC70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5488" y="144018"/>
            <a:ext cx="4873752" cy="356616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500">
                <a:solidFill>
                  <a:srgbClr val="4D4E53"/>
                </a:solidFill>
                <a:latin typeface="Smith&amp;NephewLF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37794"/>
            <a:ext cx="8229600" cy="57607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1602"/>
            <a:ext cx="8229600" cy="34707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8" name="Picture 2" descr="SmithNephew_large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0225" y="211931"/>
            <a:ext cx="1711325" cy="29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3841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rgbClr val="4D4E53"/>
          </a:solidFill>
          <a:latin typeface="Smith&amp;NephewLF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440"/>
        </a:spcBef>
        <a:buFontTx/>
        <a:buNone/>
        <a:defRPr sz="2000" kern="1200">
          <a:solidFill>
            <a:srgbClr val="4D4E53"/>
          </a:solidFill>
          <a:latin typeface="Smith&amp;NephewLF" pitchFamily="34" charset="0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90000"/>
        </a:lnSpc>
        <a:spcBef>
          <a:spcPts val="1152"/>
        </a:spcBef>
        <a:buClr>
          <a:srgbClr val="4D4E53"/>
        </a:buClr>
        <a:buSzPct val="75000"/>
        <a:buFont typeface="Smith&amp;NephewLF" pitchFamily="34" charset="0"/>
        <a:buChar char="•"/>
        <a:defRPr sz="2000" kern="1200">
          <a:solidFill>
            <a:srgbClr val="4D4E53"/>
          </a:solidFill>
          <a:latin typeface="Smith&amp;NephewLF" pitchFamily="34" charset="0"/>
          <a:ea typeface="+mn-ea"/>
          <a:cs typeface="+mn-cs"/>
        </a:defRPr>
      </a:lvl2pPr>
      <a:lvl3pPr marL="475488" indent="-246888" algn="l" defTabSz="914400" rtl="0" eaLnBrk="1" latinLnBrk="0" hangingPunct="1">
        <a:lnSpc>
          <a:spcPct val="90000"/>
        </a:lnSpc>
        <a:spcBef>
          <a:spcPts val="1056"/>
        </a:spcBef>
        <a:buClr>
          <a:srgbClr val="4D4E53"/>
        </a:buClr>
        <a:buSzPct val="75000"/>
        <a:buFont typeface="Smith&amp;NephewLF" pitchFamily="34" charset="0"/>
        <a:buChar char="–"/>
        <a:defRPr sz="1800" kern="1200">
          <a:solidFill>
            <a:srgbClr val="4D4E53"/>
          </a:solidFill>
          <a:latin typeface="Smith&amp;NephewLF" pitchFamily="34" charset="0"/>
          <a:ea typeface="+mn-ea"/>
          <a:cs typeface="+mn-cs"/>
        </a:defRPr>
      </a:lvl3pPr>
      <a:lvl4pPr marL="685800" indent="-210312" algn="l" defTabSz="914400" rtl="0" eaLnBrk="1" latinLnBrk="0" hangingPunct="1">
        <a:lnSpc>
          <a:spcPct val="90000"/>
        </a:lnSpc>
        <a:spcBef>
          <a:spcPts val="0"/>
        </a:spcBef>
        <a:buClr>
          <a:srgbClr val="4D4E53"/>
        </a:buClr>
        <a:buSzPct val="75000"/>
        <a:buFont typeface="Smith&amp;NephewLF" pitchFamily="34" charset="0"/>
        <a:buChar char="•"/>
        <a:defRPr sz="1800" kern="1200">
          <a:solidFill>
            <a:srgbClr val="4D4E53"/>
          </a:solidFill>
          <a:latin typeface="Smith&amp;NephewLF" pitchFamily="34" charset="0"/>
          <a:ea typeface="+mn-ea"/>
          <a:cs typeface="+mn-cs"/>
        </a:defRPr>
      </a:lvl4pPr>
      <a:lvl5pPr marL="914400" indent="-210312" algn="l" defTabSz="914400" rtl="0" eaLnBrk="1" latinLnBrk="0" hangingPunct="1">
        <a:lnSpc>
          <a:spcPct val="90000"/>
        </a:lnSpc>
        <a:spcBef>
          <a:spcPts val="0"/>
        </a:spcBef>
        <a:buClr>
          <a:srgbClr val="4D4E53"/>
        </a:buClr>
        <a:buSzPct val="75000"/>
        <a:buFont typeface="Smith&amp;NephewLF" pitchFamily="34" charset="0"/>
        <a:buChar char="–"/>
        <a:defRPr sz="2000" kern="1200">
          <a:solidFill>
            <a:srgbClr val="4D4E5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7278624" y="4880915"/>
            <a:ext cx="886968" cy="18288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>
                <a:solidFill>
                  <a:srgbClr val="4D4E53"/>
                </a:solidFill>
                <a:latin typeface="Smith&amp;NephewLF" pitchFamily="34" charset="0"/>
              </a:defRPr>
            </a:lvl1pPr>
          </a:lstStyle>
          <a:p>
            <a:fld id="{561DC66B-F4F3-474B-948B-011D84999465}" type="datetimeFigureOut">
              <a:rPr lang="en-US" smtClean="0"/>
              <a:pPr/>
              <a:t>6/27/2024</a:t>
            </a:fld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65592" y="4880915"/>
            <a:ext cx="521208" cy="18288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200">
                <a:solidFill>
                  <a:srgbClr val="4D4E53"/>
                </a:solidFill>
                <a:latin typeface="Smith&amp;NephewLF" pitchFamily="34" charset="0"/>
              </a:defRPr>
            </a:lvl1pPr>
          </a:lstStyle>
          <a:p>
            <a:fld id="{3A7D5340-7F4D-46FB-B4B5-A5222B0AC70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5488" y="144018"/>
            <a:ext cx="4873752" cy="356616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500">
                <a:solidFill>
                  <a:srgbClr val="4D4E53"/>
                </a:solidFill>
                <a:latin typeface="Smith&amp;NephewLF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411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ho.int/gpsc/ssi-prevention-guidelines/en/" TargetMode="External"/><Relationship Id="rId2" Type="http://schemas.openxmlformats.org/officeDocument/2006/relationships/hyperlink" Target="https://www.woundsinternational.com/uploads/resources/b21860dbbd677b6e26d74e21068dd950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k.cochrane.org/news/meta-analysis-what-why-and-how" TargetMode="External"/><Relationship Id="rId2" Type="http://schemas.openxmlformats.org/officeDocument/2006/relationships/hyperlink" Target="https://consumers.cochrane.org/what-systematic-review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ho.int/gpsc/ssi-prevention-guidelines/en/" TargetMode="External"/><Relationship Id="rId2" Type="http://schemas.openxmlformats.org/officeDocument/2006/relationships/hyperlink" Target="https://www.woundsinternational.com/uploads/resources/b21860dbbd677b6e26d74e21068dd950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 rtl="0"/>
            <a:r>
              <a:rPr lang="cs" sz="1800" b="1" i="0" u="none" baseline="0"/>
              <a:t>Porozumění jednorázovému systému PICO</a:t>
            </a:r>
            <a:r>
              <a:rPr lang="cs" sz="1800" b="1" i="0" u="none" baseline="0">
                <a:latin typeface="Smith&amp;amp;amp;NephewLF" panose="020F0500030000020004" pitchFamily="34" charset="0"/>
              </a:rPr>
              <a:t>™</a:t>
            </a:r>
            <a:r>
              <a:rPr lang="cs" sz="1800" b="1" i="0" u="none" baseline="0"/>
              <a:t>  pro podtlakovou léčbu ran (sNPWT) − systematický přehled literatury a metaanalýza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"/>
          </a:p>
        </p:txBody>
      </p:sp>
    </p:spTree>
    <p:extLst>
      <p:ext uri="{BB962C8B-B14F-4D97-AF65-F5344CB8AC3E}">
        <p14:creationId xmlns:p14="http://schemas.microsoft.com/office/powerpoint/2010/main" val="402566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cs" b="1" i="0" u="none" baseline="0"/>
              <a:t>Zátěž komplikací v místě chirurgického výkonu (SSC)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99" y="972000"/>
            <a:ext cx="6316671" cy="3070071"/>
          </a:xfrm>
        </p:spPr>
        <p:txBody>
          <a:bodyPr wrap="square">
            <a:spAutoFit/>
          </a:bodyPr>
          <a:lstStyle/>
          <a:p>
            <a:pPr marL="126000" indent="-126000" algn="l" rtl="0">
              <a:lnSpc>
                <a:spcPct val="100000"/>
              </a:lnSpc>
              <a:spcBef>
                <a:spcPts val="600"/>
              </a:spcBef>
            </a:pPr>
            <a:r>
              <a:rPr lang="cs" b="0" i="0" u="none" baseline="0" dirty="0">
                <a:solidFill>
                  <a:schemeClr val="accent1"/>
                </a:solidFill>
              </a:rPr>
              <a:t>Pooperační SSC představují významnou zátěž pro systémy zdravotní péče v celosvětovém měřítku</a:t>
            </a:r>
          </a:p>
          <a:p>
            <a:pPr marL="126000" indent="-126000" algn="l" rtl="0">
              <a:lnSpc>
                <a:spcPct val="100000"/>
              </a:lnSpc>
              <a:spcBef>
                <a:spcPts val="600"/>
              </a:spcBef>
            </a:pPr>
            <a:r>
              <a:rPr lang="cs" b="0" i="0" u="none" baseline="0" dirty="0">
                <a:solidFill>
                  <a:schemeClr val="accent1"/>
                </a:solidFill>
              </a:rPr>
              <a:t>SSC, jako je infekce v místě chirurgického výkonu (SSI), dehiscence, serom a hematom, mohou zpomalit </a:t>
            </a:r>
            <a:br>
              <a:rPr lang="cs" dirty="0">
                <a:solidFill>
                  <a:schemeClr val="accent1"/>
                </a:solidFill>
              </a:rPr>
            </a:br>
            <a:r>
              <a:rPr lang="cs" b="0" i="0" u="none" baseline="0" dirty="0">
                <a:solidFill>
                  <a:schemeClr val="accent1"/>
                </a:solidFill>
              </a:rPr>
              <a:t>proces hojení, způsobit abnormální hojení rány a mohou vést k abnormální tvorbě jizvy</a:t>
            </a:r>
            <a:r>
              <a:rPr lang="cs" b="0" i="0" u="none" baseline="30000" dirty="0">
                <a:solidFill>
                  <a:schemeClr val="accent1"/>
                </a:solidFill>
              </a:rPr>
              <a:t>1</a:t>
            </a:r>
            <a:r>
              <a:rPr lang="cs" b="0" i="0" u="none" baseline="0" dirty="0">
                <a:solidFill>
                  <a:schemeClr val="accent1"/>
                </a:solidFill>
              </a:rPr>
              <a:t> </a:t>
            </a:r>
          </a:p>
          <a:p>
            <a:pPr marL="288000" lvl="1" indent="-144000" algn="l" rtl="0">
              <a:lnSpc>
                <a:spcPct val="100000"/>
              </a:lnSpc>
              <a:spcBef>
                <a:spcPts val="300"/>
              </a:spcBef>
              <a:buFont typeface="System Font Regular"/>
              <a:buChar char="–"/>
            </a:pPr>
            <a:r>
              <a:rPr lang="cs" b="0" i="0" u="none" baseline="0" dirty="0">
                <a:solidFill>
                  <a:schemeClr val="accent1"/>
                </a:solidFill>
              </a:rPr>
              <a:t>SSC mohou způsobit prodloužení doby hospitalizace a zhoršení zdravotních výsledků, čímž se zvyšují </a:t>
            </a:r>
            <a:br>
              <a:rPr lang="cs" dirty="0">
                <a:solidFill>
                  <a:schemeClr val="accent1"/>
                </a:solidFill>
              </a:rPr>
            </a:br>
            <a:r>
              <a:rPr lang="cs" b="0" i="0" u="none" baseline="0" dirty="0">
                <a:solidFill>
                  <a:schemeClr val="accent1"/>
                </a:solidFill>
              </a:rPr>
              <a:t>celkové náklady na péči</a:t>
            </a:r>
            <a:r>
              <a:rPr lang="cs" b="0" i="0" u="none" baseline="30000" dirty="0">
                <a:solidFill>
                  <a:schemeClr val="accent1"/>
                </a:solidFill>
              </a:rPr>
              <a:t>2</a:t>
            </a:r>
          </a:p>
          <a:p>
            <a:pPr marL="126000" indent="-126000" algn="l" rtl="0">
              <a:lnSpc>
                <a:spcPct val="100000"/>
              </a:lnSpc>
              <a:spcBef>
                <a:spcPts val="600"/>
              </a:spcBef>
            </a:pPr>
            <a:r>
              <a:rPr lang="cs" b="0" i="0" u="none" baseline="0" dirty="0">
                <a:solidFill>
                  <a:schemeClr val="accent1"/>
                </a:solidFill>
              </a:rPr>
              <a:t>Světová zdravotnická organizace zdůraznila, že celosvětový dopad samotné SSI je značný a že její výskyt se může lišit v různých zemích a také u jednotlivých chirurgických oborů</a:t>
            </a:r>
            <a:r>
              <a:rPr lang="cs" b="0" i="0" u="none" baseline="30000" dirty="0">
                <a:solidFill>
                  <a:schemeClr val="accent1"/>
                </a:solidFill>
              </a:rPr>
              <a:t>3</a:t>
            </a:r>
            <a:r>
              <a:rPr lang="cs" b="0" i="0" u="none" baseline="0" dirty="0">
                <a:solidFill>
                  <a:schemeClr val="accent1"/>
                </a:solidFill>
              </a:rPr>
              <a:t> </a:t>
            </a:r>
          </a:p>
          <a:p>
            <a:pPr marL="126000" indent="-126000" algn="l" rtl="0">
              <a:lnSpc>
                <a:spcPct val="100000"/>
              </a:lnSpc>
              <a:spcBef>
                <a:spcPts val="600"/>
              </a:spcBef>
            </a:pPr>
            <a:r>
              <a:rPr lang="cs" b="0" i="0" u="none" baseline="0" dirty="0">
                <a:solidFill>
                  <a:schemeClr val="accent1"/>
                </a:solidFill>
              </a:rPr>
              <a:t>Hojení ran a možnost vzniku infekce může ovlivnit mnoho rizikových faktorů, včetně vysokého BMI, kouření, již existujících komorbidit a vysokého stupně hodnocení podle Americké společnosti anesteziologů (ASA), stejně jako typ a délka operace</a:t>
            </a:r>
            <a:r>
              <a:rPr lang="cs" b="0" i="0" u="none" baseline="30000" dirty="0">
                <a:solidFill>
                  <a:schemeClr val="accent1"/>
                </a:solidFill>
              </a:rPr>
              <a:t>4</a:t>
            </a:r>
          </a:p>
          <a:p>
            <a:pPr marL="126000" indent="-126000" algn="l" rtl="0">
              <a:lnSpc>
                <a:spcPct val="100000"/>
              </a:lnSpc>
              <a:spcBef>
                <a:spcPts val="600"/>
              </a:spcBef>
            </a:pPr>
            <a:r>
              <a:rPr lang="cs" b="0" i="0" u="none" baseline="0" dirty="0">
                <a:solidFill>
                  <a:schemeClr val="accent1"/>
                </a:solidFill>
              </a:rPr>
              <a:t>Optimalizace výsledků léčby ran je komplexní a multifaktoriální, zejména u vysoce rizikových pacientů, </a:t>
            </a:r>
            <a:br>
              <a:rPr lang="cs" dirty="0">
                <a:solidFill>
                  <a:schemeClr val="accent1"/>
                </a:solidFill>
              </a:rPr>
            </a:br>
            <a:r>
              <a:rPr lang="cs" b="0" i="0" u="none" baseline="0" dirty="0">
                <a:solidFill>
                  <a:schemeClr val="accent1"/>
                </a:solidFill>
              </a:rPr>
              <a:t>a proto byla vyvinuta zařízení pro podtlakovou terapii ran na jedno použití (sNPWT), která pomáhají zvládat SSC</a:t>
            </a:r>
            <a:r>
              <a:rPr lang="cs" b="0" i="0" u="none" baseline="30000" dirty="0">
                <a:solidFill>
                  <a:schemeClr val="accent1"/>
                </a:solidFill>
              </a:rPr>
              <a:t>5</a:t>
            </a:r>
            <a:r>
              <a:rPr lang="cs" b="0" i="0" u="none" baseline="0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l" rtl="0"/>
            <a:r>
              <a:rPr lang="cs" b="0" i="0" u="none" baseline="0"/>
              <a:t>Úloha podtlakové terapie ran při léčbě SSC</a:t>
            </a:r>
          </a:p>
        </p:txBody>
      </p:sp>
      <p:sp>
        <p:nvSpPr>
          <p:cNvPr id="5" name="Rectangle 4"/>
          <p:cNvSpPr/>
          <p:nvPr/>
        </p:nvSpPr>
        <p:spPr>
          <a:xfrm>
            <a:off x="432000" y="3958337"/>
            <a:ext cx="8179985" cy="909718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marL="126000" indent="-126000" algn="l" rtl="0">
              <a:spcAft>
                <a:spcPts val="200"/>
              </a:spcAft>
            </a:pPr>
            <a:r>
              <a:rPr lang="cs" sz="600" b="1" i="0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Reference </a:t>
            </a:r>
          </a:p>
          <a:p>
            <a:pPr marL="90000" indent="-90000" algn="l" rtl="0">
              <a:spcAft>
                <a:spcPts val="0"/>
              </a:spcAft>
              <a:buAutoNum type="arabicPeriod"/>
            </a:pPr>
            <a:r>
              <a:rPr lang="cs" sz="600" b="1" i="0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" sz="600" b="0" i="0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World Union of Healing Societies (WUWHS) Consensus Document. Closed surgical incision management: understanding the role of NPWT</a:t>
            </a:r>
            <a:r>
              <a:rPr lang="cs" sz="600" b="0" i="1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cs" sz="600" b="0" i="0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2016 </a:t>
            </a:r>
            <a:br>
              <a:rPr lang="cs" sz="600">
                <a:solidFill>
                  <a:schemeClr val="accent1"/>
                </a:solidFill>
                <a:latin typeface="Smith&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" sz="600" b="0" i="0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 dispozici na webu: </a:t>
            </a:r>
            <a:r>
              <a:rPr lang="cs" sz="600" b="0" i="0" u="none" baseline="0">
                <a:solidFill>
                  <a:srgbClr val="0070C0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https://www.woundsinternational.com/uploads/resources/b21860dbbd677b6e26d74e21068dd950.pdf</a:t>
            </a:r>
            <a:r>
              <a:rPr lang="cs" sz="600" b="0" i="0" u="none" baseline="0">
                <a:solidFill>
                  <a:srgbClr val="346CDF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" sz="600" b="0" i="0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Naposledy zobrazeno: 5. března 2019</a:t>
            </a:r>
          </a:p>
          <a:p>
            <a:pPr marL="90000" indent="-90000" algn="l" rtl="0">
              <a:spcAft>
                <a:spcPts val="0"/>
              </a:spcAft>
              <a:buAutoNum type="arabicPeriod"/>
            </a:pPr>
            <a:r>
              <a:rPr lang="cs" sz="600" b="1" i="0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" sz="600" b="0" i="0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Zimlichman E, Henderson D, Tamir O, </a:t>
            </a:r>
            <a:r>
              <a:rPr lang="cs" sz="600" b="0" i="1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al</a:t>
            </a:r>
            <a:r>
              <a:rPr lang="cs" sz="600" b="0" i="0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Health care-associated infections: a meta-analysis of costs and financial impact on the US health care system. </a:t>
            </a:r>
            <a:r>
              <a:rPr lang="cs" sz="600" b="0" i="1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JAMA Int Med. </a:t>
            </a:r>
            <a:r>
              <a:rPr lang="cs" sz="600" b="0" i="0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2013;173(22):2039-2046</a:t>
            </a:r>
          </a:p>
          <a:p>
            <a:pPr marL="90000" indent="-90000" algn="l" rtl="0">
              <a:spcAft>
                <a:spcPts val="0"/>
              </a:spcAft>
              <a:buAutoNum type="arabicPeriod"/>
            </a:pPr>
            <a:r>
              <a:rPr lang="cs" sz="600" b="1" i="0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" sz="600" b="0" i="0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Světová zdravotnická organizace. Global guidelines for the prevention of surgical site infection </a:t>
            </a:r>
            <a:r>
              <a:rPr lang="cs" sz="600" b="0" i="1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(Doporučené postupy pro prevenci infekce v místě chirurgického výkonu)</a:t>
            </a:r>
            <a:r>
              <a:rPr lang="cs" sz="600" b="0" i="0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2. vydání. Ženeva 2018 </a:t>
            </a:r>
            <a:br>
              <a:rPr lang="cs" sz="600">
                <a:solidFill>
                  <a:schemeClr val="accent1"/>
                </a:solidFill>
                <a:latin typeface="Smith&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" sz="600" b="0" i="0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 dispozici na webu: </a:t>
            </a:r>
            <a:r>
              <a:rPr lang="cs" sz="600" b="0" i="0" u="none" baseline="0">
                <a:solidFill>
                  <a:srgbClr val="0070C0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https://www.who.int/gpsc/ssi-prevention-guidelines/en/</a:t>
            </a:r>
            <a:r>
              <a:rPr lang="cs" sz="600" b="0" i="0" u="none" baseline="0">
                <a:solidFill>
                  <a:srgbClr val="0070C0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" sz="600" b="0" i="0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Naposledy zobrazeno: 5. března 2019 </a:t>
            </a:r>
          </a:p>
          <a:p>
            <a:pPr marL="90000" indent="-90000" algn="l" rtl="0">
              <a:spcAft>
                <a:spcPts val="0"/>
              </a:spcAft>
              <a:buAutoNum type="arabicPeriod"/>
            </a:pPr>
            <a:r>
              <a:rPr lang="cs" sz="600" b="1" i="0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" sz="600" b="0" i="0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Korol E, Johnston K, Waser N, </a:t>
            </a:r>
            <a:r>
              <a:rPr lang="cs" sz="600" b="0" i="1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al</a:t>
            </a:r>
            <a:r>
              <a:rPr lang="cs" sz="600" b="0" i="0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A systematic review of risk factors associated with surgical site infections among surgical patients. </a:t>
            </a:r>
            <a:r>
              <a:rPr lang="cs" sz="600" b="0" i="1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PloS one. </a:t>
            </a:r>
            <a:r>
              <a:rPr lang="cs" sz="600" b="0" i="0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2013;8:e83743</a:t>
            </a:r>
          </a:p>
          <a:p>
            <a:pPr marL="90000" indent="-90000" algn="l" rtl="0">
              <a:spcAft>
                <a:spcPts val="0"/>
              </a:spcAft>
              <a:buAutoNum type="arabicPeriod"/>
            </a:pPr>
            <a:r>
              <a:rPr lang="cs" sz="600" b="1" i="0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" sz="600" b="0" i="0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Gillespie B, Finigan T, Kerr D, Lonie G, Chaboyer W. End-users' assessment of prophylactic negative pressure wound therapy products. </a:t>
            </a:r>
            <a:r>
              <a:rPr lang="cs" sz="600" b="0" i="1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Wound Practice and Research. </a:t>
            </a:r>
            <a:r>
              <a:rPr lang="cs" sz="600" b="0" i="0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2013;21:74-81</a:t>
            </a:r>
            <a:endParaRPr lang="cs" sz="600" dirty="0">
              <a:solidFill>
                <a:schemeClr val="accent1"/>
              </a:solidFill>
              <a:latin typeface="Smith&amp;NephewLF" panose="020F05000300000200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DFA1CB7-9852-A24F-9B9E-8E18029A4C8E}"/>
              </a:ext>
            </a:extLst>
          </p:cNvPr>
          <p:cNvGrpSpPr/>
          <p:nvPr/>
        </p:nvGrpSpPr>
        <p:grpSpPr>
          <a:xfrm>
            <a:off x="6824749" y="1359469"/>
            <a:ext cx="1787236" cy="1537307"/>
            <a:chOff x="6824749" y="1560964"/>
            <a:chExt cx="1787236" cy="1537307"/>
          </a:xfrm>
        </p:grpSpPr>
        <p:sp>
          <p:nvSpPr>
            <p:cNvPr id="6" name="Rectangle 5"/>
            <p:cNvSpPr/>
            <p:nvPr/>
          </p:nvSpPr>
          <p:spPr>
            <a:xfrm>
              <a:off x="6824749" y="1897942"/>
              <a:ext cx="1787236" cy="1200329"/>
            </a:xfrm>
            <a:prstGeom prst="rect">
              <a:avLst/>
            </a:prstGeom>
            <a:ln w="6350">
              <a:solidFill>
                <a:schemeClr val="bg2"/>
              </a:solidFill>
            </a:ln>
          </p:spPr>
          <p:txBody>
            <a:bodyPr wrap="square">
              <a:spAutoFit/>
            </a:bodyPr>
            <a:lstStyle/>
            <a:p>
              <a:pPr marL="0" lvl="1" algn="ctr" rtl="0"/>
              <a:endParaRPr lang="cs" b="1" dirty="0">
                <a:solidFill>
                  <a:schemeClr val="bg2"/>
                </a:solidFill>
              </a:endParaRPr>
            </a:p>
            <a:p>
              <a:pPr marL="0" lvl="1" algn="ctr" rtl="0"/>
              <a:r>
                <a:rPr lang="cs" b="1" i="0" u="none" baseline="0">
                  <a:solidFill>
                    <a:schemeClr val="bg2"/>
                  </a:solidFill>
                </a:rPr>
                <a:t>3,3 mld. USD</a:t>
              </a:r>
            </a:p>
            <a:p>
              <a:pPr marL="0" lvl="1" algn="ctr" rtl="0"/>
              <a:r>
                <a:rPr lang="cs" sz="1200" b="0" i="0" u="none" baseline="0">
                  <a:solidFill>
                    <a:schemeClr val="accent1"/>
                  </a:solidFill>
                </a:rPr>
                <a:t>odhadované roční náklady </a:t>
              </a:r>
              <a:br>
                <a:rPr lang="cs" sz="1200">
                  <a:solidFill>
                    <a:schemeClr val="accent1"/>
                  </a:solidFill>
                </a:rPr>
              </a:br>
              <a:r>
                <a:rPr lang="cs" sz="1200" b="0" i="0" u="none" baseline="0">
                  <a:solidFill>
                    <a:schemeClr val="accent1"/>
                  </a:solidFill>
                </a:rPr>
                <a:t>na léčbu SSI v USA</a:t>
              </a:r>
              <a:r>
                <a:rPr lang="cs" sz="1200" b="0" i="0" u="none" baseline="30000">
                  <a:solidFill>
                    <a:schemeClr val="accent1"/>
                  </a:solidFill>
                </a:rPr>
                <a:t>2</a:t>
              </a:r>
            </a:p>
            <a:p>
              <a:pPr marL="0" lvl="1" algn="ctr" rtl="0"/>
              <a:endParaRPr lang="cs" sz="1200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4"/>
            <a:srcRect l="17072" r="14400" b="10271"/>
            <a:stretch/>
          </p:blipFill>
          <p:spPr>
            <a:xfrm>
              <a:off x="7347617" y="1560964"/>
              <a:ext cx="573578" cy="6120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69576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cs" b="1" i="0" u="none" baseline="0"/>
              <a:t>Cíl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l" rtl="0"/>
            <a:r>
              <a:rPr lang="cs" b="0" i="0" u="none" baseline="0"/>
              <a:t>Proč byla tato analýza provedena?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2026855" y="1607010"/>
            <a:ext cx="5226655" cy="1942730"/>
            <a:chOff x="1962547" y="2922859"/>
            <a:chExt cx="4250694" cy="1463702"/>
          </a:xfrm>
        </p:grpSpPr>
        <p:grpSp>
          <p:nvGrpSpPr>
            <p:cNvPr id="6" name="Group 5"/>
            <p:cNvGrpSpPr/>
            <p:nvPr/>
          </p:nvGrpSpPr>
          <p:grpSpPr>
            <a:xfrm>
              <a:off x="1962547" y="2922859"/>
              <a:ext cx="4250694" cy="1463702"/>
              <a:chOff x="1043608" y="4776747"/>
              <a:chExt cx="4250694" cy="1463702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1043608" y="5056671"/>
                <a:ext cx="4250694" cy="1183778"/>
              </a:xfrm>
              <a:prstGeom prst="rect">
                <a:avLst/>
              </a:prstGeom>
              <a:noFill/>
              <a:ln w="6350">
                <a:solidFill>
                  <a:srgbClr val="F67200"/>
                </a:solidFill>
              </a:ln>
            </p:spPr>
            <p:txBody>
              <a:bodyPr wrap="square" lIns="270000" tIns="396000" rIns="180000" bIns="144000" rtlCol="0">
                <a:spAutoFit/>
              </a:bodyPr>
              <a:lstStyle/>
              <a:p>
                <a:pPr algn="l" rtl="0">
                  <a:lnSpc>
                    <a:spcPts val="1600"/>
                  </a:lnSpc>
                </a:pPr>
                <a:r>
                  <a:rPr lang="cs" sz="1200" b="0" i="0" u="none" spc="-5" baseline="0">
                    <a:solidFill>
                      <a:schemeClr val="accent1"/>
                    </a:solidFill>
                    <a:cs typeface="Smith&amp;amp;amp;NephewLF"/>
                  </a:rPr>
                  <a:t>Systematický přehled literatury a metaanalýza s cílem zjistit, zda profylaktické používání systému PICO™ pro jednorázovou podtlakovou terapii ran (sNPWT) může pomoci snížit výskyt SSC u pacientů s chirurgicky uzavřenými incizemi ve srovnání s běžnými typy krytí. </a:t>
                </a:r>
                <a:br>
                  <a:rPr lang="cs" sz="1200" spc="-5">
                    <a:solidFill>
                      <a:schemeClr val="accent1"/>
                    </a:solidFill>
                    <a:cs typeface="Smith&amp;amp;NephewLF"/>
                  </a:rPr>
                </a:br>
                <a:r>
                  <a:rPr lang="cs" sz="1200" b="0" i="0" u="none" spc="-5" baseline="0">
                    <a:solidFill>
                      <a:schemeClr val="accent1"/>
                    </a:solidFill>
                    <a:cs typeface="Smith&amp;amp;amp;NephewLF"/>
                  </a:rPr>
                  <a:t>Kromě toho byl zkoumán také vliv na efektivitu nemocnic.</a:t>
                </a: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331640" y="4776747"/>
                <a:ext cx="568821" cy="574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cs"/>
              </a:p>
            </p:txBody>
          </p:sp>
        </p:grp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1250" y="3058856"/>
              <a:ext cx="344438" cy="285238"/>
            </a:xfrm>
            <a:prstGeom prst="rect">
              <a:avLst/>
            </a:prstGeom>
          </p:spPr>
        </p:pic>
      </p:grpSp>
      <p:sp>
        <p:nvSpPr>
          <p:cNvPr id="10" name="Rectangle 9"/>
          <p:cNvSpPr/>
          <p:nvPr/>
        </p:nvSpPr>
        <p:spPr>
          <a:xfrm>
            <a:off x="432000" y="4511369"/>
            <a:ext cx="8416367" cy="355720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marL="90000" indent="-90000" algn="l" rtl="0">
              <a:spcAft>
                <a:spcPts val="200"/>
              </a:spcAft>
            </a:pPr>
            <a:r>
              <a:rPr lang="cs" sz="600" b="1" i="0" u="none" baseline="0">
                <a:solidFill>
                  <a:schemeClr val="accent1"/>
                </a:solidFill>
              </a:rPr>
              <a:t>Reference: </a:t>
            </a:r>
          </a:p>
          <a:p>
            <a:pPr marL="90000" indent="-90000" algn="l" rtl="0">
              <a:buFont typeface="+mj-lt"/>
              <a:buAutoNum type="arabicPeriod"/>
            </a:pPr>
            <a:r>
              <a:rPr lang="cs" sz="600" b="1" i="0" u="none" baseline="0">
                <a:solidFill>
                  <a:schemeClr val="accent1"/>
                </a:solidFill>
              </a:rPr>
              <a:t> </a:t>
            </a:r>
            <a:r>
              <a:rPr lang="cs" sz="600" b="0" i="0" u="none" baseline="0">
                <a:solidFill>
                  <a:schemeClr val="accent1"/>
                </a:solidFill>
              </a:rPr>
              <a:t>Smith &amp; Nephew. Duben 2019. Outcomes following PICO compared to conventional dressings when used prophylactically on closed surgical incisions: systematic literature review and meta-analysis </a:t>
            </a:r>
            <a:r>
              <a:rPr lang="cs" sz="600" b="0" i="1" u="none" baseline="0">
                <a:solidFill>
                  <a:schemeClr val="accent1"/>
                </a:solidFill>
              </a:rPr>
              <a:t>(Výsledky po použití PICO ve srovnání s konvenčními typy krytí při profylaktickém použití na uzavřených chirurgických inciziích: systematický přehled literatury a metaanalýza)</a:t>
            </a:r>
            <a:r>
              <a:rPr lang="cs" sz="600" b="0" i="0" u="none" baseline="0">
                <a:solidFill>
                  <a:schemeClr val="accent1"/>
                </a:solidFill>
              </a:rPr>
              <a:t>. Číslo zprávy: EO/AWM/PICO/004/v3</a:t>
            </a:r>
            <a:endParaRPr lang="cs" sz="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384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cs" b="1" i="0" u="none" baseline="0"/>
              <a:t>Co je systematický přehled literatury a metaanalýza?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2000" y="972000"/>
            <a:ext cx="3657600" cy="2017475"/>
          </a:xfrm>
        </p:spPr>
        <p:txBody>
          <a:bodyPr>
            <a:spAutoFit/>
          </a:bodyPr>
          <a:lstStyle/>
          <a:p>
            <a:pPr marL="0" indent="0" algn="l" rtl="0">
              <a:buNone/>
            </a:pPr>
            <a:r>
              <a:rPr lang="cs" sz="1400" b="0" i="0" u="none" baseline="0">
                <a:solidFill>
                  <a:schemeClr val="bg2"/>
                </a:solidFill>
              </a:rPr>
              <a:t>Systematický přehled literatury</a:t>
            </a:r>
            <a:r>
              <a:rPr lang="cs" sz="1400" b="0" i="0" u="none" baseline="30000">
                <a:solidFill>
                  <a:schemeClr val="bg2"/>
                </a:solidFill>
              </a:rPr>
              <a:t>1</a:t>
            </a:r>
            <a:endParaRPr lang="cs" sz="1400" baseline="30000" dirty="0">
              <a:solidFill>
                <a:schemeClr val="bg2"/>
              </a:solidFill>
            </a:endParaRPr>
          </a:p>
          <a:p>
            <a:pPr marL="126000" indent="-126000" algn="l" rtl="0">
              <a:lnSpc>
                <a:spcPct val="100000"/>
              </a:lnSpc>
              <a:spcBef>
                <a:spcPts val="900"/>
              </a:spcBef>
            </a:pPr>
            <a:r>
              <a:rPr lang="cs" b="0" i="0" u="none" baseline="0"/>
              <a:t>Identifikuje a shrnuje výsledky dostupných zdravotnických (kontrolovaných) studií</a:t>
            </a:r>
          </a:p>
          <a:p>
            <a:pPr marL="126000" indent="-126000" algn="l" rtl="0">
              <a:lnSpc>
                <a:spcPct val="100000"/>
              </a:lnSpc>
              <a:spcBef>
                <a:spcPts val="900"/>
              </a:spcBef>
            </a:pPr>
            <a:r>
              <a:rPr lang="cs" b="0" i="0" u="none" baseline="0"/>
              <a:t>Systematické přehledy literatury kombinují výsledky </a:t>
            </a:r>
            <a:br>
              <a:rPr lang="cs"/>
            </a:br>
            <a:r>
              <a:rPr lang="cs" b="0" i="0" u="none" baseline="0"/>
              <a:t>mnoha studií s použitím spolehlivé standardní metodiky a poskytují vysokou úroveň důkazů o účinnosti intervencí v oblasti zdravotní péče</a:t>
            </a:r>
          </a:p>
          <a:p>
            <a:pPr marL="126000" indent="-126000" algn="l" rtl="0">
              <a:lnSpc>
                <a:spcPct val="100000"/>
              </a:lnSpc>
              <a:spcBef>
                <a:spcPts val="900"/>
              </a:spcBef>
            </a:pPr>
            <a:r>
              <a:rPr lang="cs" b="0" i="0" u="none" baseline="0"/>
              <a:t>Shrnuje existující klinický výzkum na konkrétní téma, které se označuje jako „výzkumná otázka“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3139" y="972000"/>
            <a:ext cx="3657600" cy="863313"/>
          </a:xfrm>
        </p:spPr>
        <p:txBody>
          <a:bodyPr>
            <a:spAutoFit/>
          </a:bodyPr>
          <a:lstStyle/>
          <a:p>
            <a:pPr marL="0" indent="0" algn="l" rtl="0">
              <a:buNone/>
            </a:pPr>
            <a:r>
              <a:rPr lang="cs" sz="1400" b="0" i="0" u="none" baseline="0">
                <a:solidFill>
                  <a:schemeClr val="bg2"/>
                </a:solidFill>
              </a:rPr>
              <a:t>Metaanalýza</a:t>
            </a:r>
            <a:r>
              <a:rPr lang="cs" sz="1400" b="0" i="0" u="none" baseline="30000">
                <a:solidFill>
                  <a:schemeClr val="bg2"/>
                </a:solidFill>
              </a:rPr>
              <a:t>1,2</a:t>
            </a:r>
          </a:p>
          <a:p>
            <a:pPr marL="126000" indent="-126000" algn="l" rtl="0">
              <a:lnSpc>
                <a:spcPct val="100000"/>
              </a:lnSpc>
              <a:spcBef>
                <a:spcPts val="900"/>
              </a:spcBef>
            </a:pPr>
            <a:r>
              <a:rPr lang="cs" b="0" i="0" u="none" baseline="0"/>
              <a:t>Kombinace (sdružování) číselných výsledků systematického přehledu literatury (obvykle zdravotních výsledků) s využitím statistiky k posouzení přínosů nebo škodlivosti léčby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cs"/>
          </a:p>
        </p:txBody>
      </p:sp>
      <p:sp>
        <p:nvSpPr>
          <p:cNvPr id="6" name="Rectangle 5"/>
          <p:cNvSpPr/>
          <p:nvPr/>
        </p:nvSpPr>
        <p:spPr>
          <a:xfrm>
            <a:off x="432000" y="4412545"/>
            <a:ext cx="8381418" cy="448053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marL="90000" indent="-90000" algn="l" rtl="0">
              <a:spcBef>
                <a:spcPts val="200"/>
              </a:spcBef>
              <a:spcAft>
                <a:spcPts val="200"/>
              </a:spcAft>
            </a:pPr>
            <a:r>
              <a:rPr lang="cs" sz="600" b="1" i="0" u="none" baseline="0">
                <a:solidFill>
                  <a:schemeClr val="accent1"/>
                </a:solidFill>
              </a:rPr>
              <a:t>Reference: </a:t>
            </a:r>
          </a:p>
          <a:p>
            <a:pPr marL="90000" indent="-90000" algn="l" rtl="0">
              <a:buFont typeface="+mj-lt"/>
              <a:buAutoNum type="arabicPeriod"/>
            </a:pPr>
            <a:r>
              <a:rPr lang="cs" sz="600" b="1" i="0" u="none" baseline="0">
                <a:solidFill>
                  <a:schemeClr val="accent1"/>
                </a:solidFill>
              </a:rPr>
              <a:t> </a:t>
            </a:r>
            <a:r>
              <a:rPr lang="cs" sz="600" b="0" i="0" u="none" baseline="0">
                <a:solidFill>
                  <a:schemeClr val="accent1"/>
                </a:solidFill>
              </a:rPr>
              <a:t>What is a systematic review? K dispozici na webu: </a:t>
            </a:r>
            <a:r>
              <a:rPr lang="cs" sz="600" b="0" i="0" u="none" baseline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https://consumers.cochrane.org/what-systematic-review</a:t>
            </a:r>
            <a:r>
              <a:rPr lang="cs" sz="600" b="0" i="0" u="none" baseline="0">
                <a:solidFill>
                  <a:schemeClr val="accent1"/>
                </a:solidFill>
              </a:rPr>
              <a:t>. Naposledy zobrazeno 25. února 2019</a:t>
            </a:r>
          </a:p>
          <a:p>
            <a:pPr marL="90000" indent="-90000" algn="l" rtl="0">
              <a:buFont typeface="+mj-lt"/>
              <a:buAutoNum type="arabicPeriod"/>
            </a:pPr>
            <a:r>
              <a:rPr lang="cs" sz="600" b="1" i="0" u="none" baseline="0">
                <a:solidFill>
                  <a:schemeClr val="accent1"/>
                </a:solidFill>
              </a:rPr>
              <a:t> </a:t>
            </a:r>
            <a:r>
              <a:rPr lang="cs" sz="600" b="0" i="0" u="none" baseline="0">
                <a:solidFill>
                  <a:schemeClr val="accent1"/>
                </a:solidFill>
              </a:rPr>
              <a:t>Meta-analysis: What, Why, and How. K dispozici na webu: </a:t>
            </a:r>
            <a:r>
              <a:rPr lang="cs" sz="600" b="0" i="0" u="none" baseline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https://uk.cochrane.org/news/meta-analysis-what-why-and-how</a:t>
            </a:r>
            <a:r>
              <a:rPr lang="cs" sz="600" b="0" i="0" u="none" baseline="0">
                <a:solidFill>
                  <a:schemeClr val="accent1"/>
                </a:solidFill>
              </a:rPr>
              <a:t>. Naposledy zobrazeno 25. února 2019</a:t>
            </a:r>
          </a:p>
        </p:txBody>
      </p:sp>
    </p:spTree>
    <p:extLst>
      <p:ext uri="{BB962C8B-B14F-4D97-AF65-F5344CB8AC3E}">
        <p14:creationId xmlns:p14="http://schemas.microsoft.com/office/powerpoint/2010/main" val="3241955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cs" b="1" i="0" u="none" baseline="0"/>
              <a:t>Proč provádět systematický přehled literatury a metaanalýzu?</a:t>
            </a:r>
            <a:endParaRPr lang="c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l" rtl="0"/>
            <a:r>
              <a:rPr lang="cs" b="0" i="0" u="none" baseline="0"/>
              <a:t>Vrchol pyramidy důkazů</a:t>
            </a:r>
          </a:p>
        </p:txBody>
      </p:sp>
      <p:sp>
        <p:nvSpPr>
          <p:cNvPr id="6" name="Rectangle 5"/>
          <p:cNvSpPr/>
          <p:nvPr/>
        </p:nvSpPr>
        <p:spPr>
          <a:xfrm>
            <a:off x="5477528" y="1047006"/>
            <a:ext cx="3377714" cy="600164"/>
          </a:xfrm>
          <a:prstGeom prst="rect">
            <a:avLst/>
          </a:prstGeom>
          <a:ln w="6350"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ctr" rtl="0"/>
            <a:r>
              <a:rPr lang="cs" sz="1100" b="0" i="0" u="none" baseline="0">
                <a:solidFill>
                  <a:schemeClr val="accent1"/>
                </a:solidFill>
                <a:latin typeface="Smith&amp;amp;amp;NephewLF" panose="020F0500030000020004" pitchFamily="34" charset="0"/>
              </a:rPr>
              <a:t>Poskytují nejvyšší možnou úroveň důkazů</a:t>
            </a:r>
            <a:r>
              <a:rPr lang="cs" sz="1100" b="0" i="0" u="none" baseline="30000">
                <a:solidFill>
                  <a:schemeClr val="accent1"/>
                </a:solidFill>
                <a:latin typeface="Smith&amp;amp;amp;NephewLF" panose="020F0500030000020004" pitchFamily="34" charset="0"/>
              </a:rPr>
              <a:t>1</a:t>
            </a:r>
            <a:r>
              <a:rPr lang="cs" sz="1100" b="0" i="0" u="none" baseline="0">
                <a:solidFill>
                  <a:schemeClr val="accent1"/>
                </a:solidFill>
                <a:latin typeface="Smith&amp;amp;amp;NephewLF" panose="020F0500030000020004" pitchFamily="34" charset="0"/>
              </a:rPr>
              <a:t>, které nám podávají úplný obraz (pozitivní nebo negativní) o určité léčbě nebo přístupu k léčbě</a:t>
            </a:r>
            <a:endParaRPr lang="cs" sz="1100" baseline="30000" dirty="0">
              <a:solidFill>
                <a:schemeClr val="accent1"/>
              </a:solidFill>
              <a:latin typeface="Smith&amp;NephewLF" panose="020F05000300000200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2000" y="4505712"/>
            <a:ext cx="8423242" cy="355720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marL="90000" indent="-90000" algn="l" rtl="0">
              <a:spcAft>
                <a:spcPts val="200"/>
              </a:spcAft>
            </a:pPr>
            <a:r>
              <a:rPr lang="cs" sz="600" b="1" i="0" u="none" baseline="0">
                <a:solidFill>
                  <a:schemeClr val="accent1"/>
                </a:solidFill>
              </a:rPr>
              <a:t>Reference: </a:t>
            </a:r>
          </a:p>
          <a:p>
            <a:pPr marL="90488" indent="-90488" algn="l" rtl="0">
              <a:buFont typeface="+mj-lt"/>
              <a:buAutoNum type="arabicPeriod"/>
            </a:pPr>
            <a:r>
              <a:rPr lang="cs" sz="600" b="1" i="0" u="none" baseline="0">
                <a:solidFill>
                  <a:schemeClr val="accent1"/>
                </a:solidFill>
              </a:rPr>
              <a:t> </a:t>
            </a:r>
            <a:r>
              <a:rPr lang="cs" sz="600" b="0" i="0" u="none" baseline="0">
                <a:solidFill>
                  <a:schemeClr val="accent1"/>
                </a:solidFill>
              </a:rPr>
              <a:t>Murad MH, Asi N, Alsawas M, Alahdab F. New evidence pyramid. </a:t>
            </a:r>
            <a:r>
              <a:rPr lang="cs" sz="600" b="0" i="1" u="none" baseline="0">
                <a:solidFill>
                  <a:schemeClr val="accent1"/>
                </a:solidFill>
              </a:rPr>
              <a:t>Evid Based Med</a:t>
            </a:r>
            <a:r>
              <a:rPr lang="cs" sz="600" b="0" i="0" u="none" baseline="0">
                <a:solidFill>
                  <a:schemeClr val="accent1"/>
                </a:solidFill>
              </a:rPr>
              <a:t>. 2016;21:125–127.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19C0D98-171B-6445-A43E-3C533E401D4D}"/>
              </a:ext>
            </a:extLst>
          </p:cNvPr>
          <p:cNvGrpSpPr/>
          <p:nvPr/>
        </p:nvGrpSpPr>
        <p:grpSpPr>
          <a:xfrm>
            <a:off x="336883" y="1684337"/>
            <a:ext cx="5193444" cy="2597817"/>
            <a:chOff x="460638" y="1286664"/>
            <a:chExt cx="5193444" cy="2597817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DFFC003-AE38-3A49-A368-D79BFEF3B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803" y="1286664"/>
              <a:ext cx="5130279" cy="2597817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2084781" y="1500508"/>
              <a:ext cx="3528723" cy="338554"/>
            </a:xfrm>
            <a:prstGeom prst="rect">
              <a:avLst/>
            </a:prstGeom>
          </p:spPr>
          <p:txBody>
            <a:bodyPr wrap="none" lIns="108000">
              <a:spAutoFit/>
            </a:bodyPr>
            <a:lstStyle/>
            <a:p>
              <a:pPr algn="l" rtl="0"/>
              <a:r>
                <a:rPr lang="cs" sz="1600" b="1" i="0" u="none" baseline="0">
                  <a:solidFill>
                    <a:schemeClr val="bg1"/>
                  </a:solidFill>
                  <a:latin typeface="Smith&amp;amp;amp;NephewLF" panose="020F0500030000020004" pitchFamily="34" charset="0"/>
                </a:rPr>
                <a:t>Metaanalýza a systematické přehledy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2339800" y="2004587"/>
              <a:ext cx="2390654" cy="230832"/>
            </a:xfrm>
            <a:prstGeom prst="rect">
              <a:avLst/>
            </a:prstGeom>
          </p:spPr>
          <p:txBody>
            <a:bodyPr wrap="none" lIns="108000" bIns="0">
              <a:spAutoFit/>
            </a:bodyPr>
            <a:lstStyle/>
            <a:p>
              <a:pPr algn="l" rtl="0"/>
              <a:r>
                <a:rPr lang="cs" sz="1200" b="0" i="0" u="none" baseline="0">
                  <a:solidFill>
                    <a:schemeClr val="accent1"/>
                  </a:solidFill>
                  <a:latin typeface="Smith&amp;amp;amp;NephewLF" panose="020F0500030000020004" pitchFamily="34" charset="0"/>
                </a:rPr>
                <a:t>Randomizované kontrolované klinické studie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598458" y="2498882"/>
              <a:ext cx="1111701" cy="230832"/>
            </a:xfrm>
            <a:prstGeom prst="rect">
              <a:avLst/>
            </a:prstGeom>
          </p:spPr>
          <p:txBody>
            <a:bodyPr wrap="none" lIns="108000" bIns="0">
              <a:spAutoFit/>
            </a:bodyPr>
            <a:lstStyle/>
            <a:p>
              <a:pPr algn="l" rtl="0"/>
              <a:r>
                <a:rPr lang="cs" sz="1200" b="0" i="0" u="none" baseline="0">
                  <a:solidFill>
                    <a:schemeClr val="accent1"/>
                  </a:solidFill>
                  <a:latin typeface="Smith&amp;amp;amp;NephewLF" panose="020F0500030000020004" pitchFamily="34" charset="0"/>
                </a:rPr>
                <a:t>Kohortové studie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849325" y="3005941"/>
              <a:ext cx="2668744" cy="230832"/>
            </a:xfrm>
            <a:prstGeom prst="rect">
              <a:avLst/>
            </a:prstGeom>
          </p:spPr>
          <p:txBody>
            <a:bodyPr wrap="none" lIns="108000" bIns="0">
              <a:spAutoFit/>
            </a:bodyPr>
            <a:lstStyle/>
            <a:p>
              <a:pPr algn="l" rtl="0"/>
              <a:r>
                <a:rPr lang="cs" sz="1200" b="0" i="0" u="none" baseline="0">
                  <a:solidFill>
                    <a:schemeClr val="accent1"/>
                  </a:solidFill>
                  <a:latin typeface="Smith&amp;amp;amp;NephewLF" panose="020F0500030000020004" pitchFamily="34" charset="0"/>
                </a:rPr>
                <a:t>Série kontrolovaných případů a případové studie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106926" y="3491680"/>
              <a:ext cx="2506578" cy="230832"/>
            </a:xfrm>
            <a:prstGeom prst="rect">
              <a:avLst/>
            </a:prstGeom>
          </p:spPr>
          <p:txBody>
            <a:bodyPr wrap="square" lIns="108000" bIns="0">
              <a:spAutoFit/>
            </a:bodyPr>
            <a:lstStyle/>
            <a:p>
              <a:pPr algn="l" rtl="0"/>
              <a:r>
                <a:rPr lang="cs" sz="1200" b="0" i="0" u="none" baseline="0">
                  <a:solidFill>
                    <a:schemeClr val="accent1"/>
                  </a:solidFill>
                  <a:latin typeface="Smith&amp;amp;amp;NephewLF" panose="020F0500030000020004" pitchFamily="34" charset="0"/>
                </a:rPr>
                <a:t>Odborné názory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574417" y="1487795"/>
              <a:ext cx="5568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cs" b="1" i="0" u="none" baseline="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292534" y="1932879"/>
              <a:ext cx="1113781" cy="323165"/>
            </a:xfrm>
            <a:prstGeom prst="rect">
              <a:avLst/>
            </a:prstGeom>
            <a:noFill/>
          </p:spPr>
          <p:txBody>
            <a:bodyPr wrap="square" bIns="0" rtlCol="0">
              <a:spAutoFit/>
            </a:bodyPr>
            <a:lstStyle/>
            <a:p>
              <a:pPr algn="ctr" rtl="0"/>
              <a:r>
                <a:rPr lang="cs" b="1" i="0" u="none" baseline="0">
                  <a:solidFill>
                    <a:schemeClr val="bg2"/>
                  </a:solidFill>
                </a:rPr>
                <a:t>2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017527" y="2427174"/>
              <a:ext cx="1670671" cy="323165"/>
            </a:xfrm>
            <a:prstGeom prst="rect">
              <a:avLst/>
            </a:prstGeom>
            <a:noFill/>
          </p:spPr>
          <p:txBody>
            <a:bodyPr wrap="square" bIns="0" rtlCol="0">
              <a:spAutoFit/>
            </a:bodyPr>
            <a:lstStyle/>
            <a:p>
              <a:pPr algn="ctr" rtl="0"/>
              <a:r>
                <a:rPr lang="cs" b="1" i="0" u="none" baseline="0">
                  <a:solidFill>
                    <a:schemeClr val="bg2"/>
                  </a:solidFill>
                </a:rPr>
                <a:t>3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35645" y="2941108"/>
              <a:ext cx="2223680" cy="323165"/>
            </a:xfrm>
            <a:prstGeom prst="rect">
              <a:avLst/>
            </a:prstGeom>
            <a:noFill/>
          </p:spPr>
          <p:txBody>
            <a:bodyPr wrap="square" bIns="0" rtlCol="0">
              <a:spAutoFit/>
            </a:bodyPr>
            <a:lstStyle/>
            <a:p>
              <a:pPr algn="ctr" rtl="0"/>
              <a:r>
                <a:rPr lang="cs" b="1" i="0" u="none" baseline="0">
                  <a:solidFill>
                    <a:schemeClr val="bg2"/>
                  </a:solidFill>
                </a:rPr>
                <a:t>4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60638" y="3426847"/>
              <a:ext cx="2777576" cy="323165"/>
            </a:xfrm>
            <a:prstGeom prst="rect">
              <a:avLst/>
            </a:prstGeom>
            <a:noFill/>
          </p:spPr>
          <p:txBody>
            <a:bodyPr wrap="square" bIns="0" rtlCol="0">
              <a:spAutoFit/>
            </a:bodyPr>
            <a:lstStyle/>
            <a:p>
              <a:pPr algn="ctr" rtl="0"/>
              <a:r>
                <a:rPr lang="cs" b="1" i="0" u="none" baseline="0">
                  <a:solidFill>
                    <a:schemeClr val="bg2"/>
                  </a:solidFill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6823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cs" b="1" i="0" u="none" baseline="0"/>
              <a:t>Způsob provedení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0" y="972000"/>
            <a:ext cx="4641828" cy="1423467"/>
          </a:xfrm>
        </p:spPr>
        <p:txBody>
          <a:bodyPr>
            <a:spAutoFit/>
          </a:bodyPr>
          <a:lstStyle/>
          <a:p>
            <a:pPr marL="126000" indent="-126000" algn="l" rtl="0">
              <a:lnSpc>
                <a:spcPct val="100000"/>
              </a:lnSpc>
              <a:spcBef>
                <a:spcPts val="600"/>
              </a:spcBef>
            </a:pPr>
            <a:r>
              <a:rPr lang="cs" b="0" i="0" u="none" baseline="0"/>
              <a:t>Komplexní rešerše článků publikované od ledna 2011 do srpna 2018, jež byly vyhledány v databázích Embase (n=3 219), PubMed (n=2 564) a Cochrane Library (n=414)</a:t>
            </a:r>
          </a:p>
          <a:p>
            <a:pPr marL="288000" lvl="1" indent="-126000" algn="l" rtl="0">
              <a:lnSpc>
                <a:spcPct val="100000"/>
              </a:lnSpc>
              <a:spcBef>
                <a:spcPts val="600"/>
              </a:spcBef>
              <a:buFont typeface="System Font Regular"/>
              <a:buChar char="–"/>
            </a:pPr>
            <a:r>
              <a:rPr lang="cs" b="0" i="0" u="none" baseline="0"/>
              <a:t>Autoři rovněž nalezli jednu studii v záznamech společnosti Smith &amp; Nephew.</a:t>
            </a:r>
          </a:p>
          <a:p>
            <a:pPr marL="126000" indent="-126000" algn="l" rtl="0">
              <a:lnSpc>
                <a:spcPct val="100000"/>
              </a:lnSpc>
              <a:spcBef>
                <a:spcPts val="600"/>
              </a:spcBef>
            </a:pPr>
            <a:r>
              <a:rPr lang="cs" b="0" i="0" u="none" baseline="0"/>
              <a:t>Vyhledávání identifikovalo randomizované kontrolované studie (RCT) a observační studie s 10 a více chirurgickými pacienty na léčebné rameno, které porovnávaly profylaktické použití systému PICO™ sNPWT se standardním krytím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l" rtl="0"/>
            <a:r>
              <a:rPr lang="cs" b="0" i="0" u="none" baseline="0"/>
              <a:t>Identifikace a výběr studií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A8375F0-F2BF-6647-88BB-A233DAAFBDFB}"/>
              </a:ext>
            </a:extLst>
          </p:cNvPr>
          <p:cNvGrpSpPr/>
          <p:nvPr/>
        </p:nvGrpSpPr>
        <p:grpSpPr>
          <a:xfrm>
            <a:off x="1463004" y="2459909"/>
            <a:ext cx="5940520" cy="1689100"/>
            <a:chOff x="178488" y="2740672"/>
            <a:chExt cx="5940520" cy="168910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8775A30-1C10-B349-932D-85A4749CD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488" y="2740672"/>
              <a:ext cx="1181100" cy="168910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3631657C-5250-AA4E-8F77-9CE5DA9A0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5873" y="2740672"/>
              <a:ext cx="1219200" cy="1689100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C1EF3BC-6464-FB4B-9126-BC6EAAB4CC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0323" y="2740672"/>
              <a:ext cx="1181100" cy="168910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5342814" y="3498879"/>
              <a:ext cx="7761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cs" sz="1200" b="1" i="0" u="none" baseline="0">
                  <a:solidFill>
                    <a:schemeClr val="accent1"/>
                  </a:solidFill>
                  <a:latin typeface="Smith&amp;amp;amp;NephewLF" panose="020F0500030000020004" pitchFamily="34" charset="0"/>
                </a:rPr>
                <a:t>29 </a:t>
              </a:r>
              <a:br>
                <a:rPr lang="cs" sz="1200">
                  <a:solidFill>
                    <a:schemeClr val="accent1"/>
                  </a:solidFill>
                  <a:latin typeface="Smith&amp;amp;NephewLF" panose="020F0500030000020004" pitchFamily="34" charset="0"/>
                </a:rPr>
              </a:br>
              <a:r>
                <a:rPr lang="cs" sz="1200" b="0" i="0" u="none" baseline="0">
                  <a:solidFill>
                    <a:schemeClr val="accent1"/>
                  </a:solidFill>
                  <a:latin typeface="Smith&amp;amp;amp;NephewLF" panose="020F0500030000020004" pitchFamily="34" charset="0"/>
                </a:rPr>
                <a:t>studií </a:t>
              </a:r>
              <a:br>
                <a:rPr lang="cs" sz="1200">
                  <a:solidFill>
                    <a:schemeClr val="accent1"/>
                  </a:solidFill>
                  <a:latin typeface="Smith&amp;amp;NephewLF" panose="020F0500030000020004" pitchFamily="34" charset="0"/>
                </a:rPr>
              </a:br>
              <a:r>
                <a:rPr lang="cs" sz="1200" b="0" i="0" u="none" baseline="0">
                  <a:solidFill>
                    <a:schemeClr val="accent1"/>
                  </a:solidFill>
                  <a:latin typeface="Smith&amp;amp;amp;NephewLF" panose="020F0500030000020004" pitchFamily="34" charset="0"/>
                </a:rPr>
                <a:t>zařazeno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48B28C67-6C62-D84F-93F8-F96054D0F42E}"/>
                </a:ext>
              </a:extLst>
            </p:cNvPr>
            <p:cNvGrpSpPr/>
            <p:nvPr/>
          </p:nvGrpSpPr>
          <p:grpSpPr>
            <a:xfrm>
              <a:off x="1225768" y="3498879"/>
              <a:ext cx="1067466" cy="646331"/>
              <a:chOff x="1525366" y="3498879"/>
              <a:chExt cx="1067466" cy="646331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1525366" y="3498879"/>
                <a:ext cx="756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 rtl="0"/>
                <a:r>
                  <a:rPr lang="cs" sz="1200" b="1" i="0" u="none" baseline="0">
                    <a:solidFill>
                      <a:schemeClr val="accent1"/>
                    </a:solidFill>
                    <a:latin typeface="Smith&amp;amp;amp;NephewLF" panose="020F0500030000020004" pitchFamily="34" charset="0"/>
                  </a:rPr>
                  <a:t>6 197</a:t>
                </a:r>
                <a:br>
                  <a:rPr lang="cs" sz="1200">
                    <a:solidFill>
                      <a:schemeClr val="accent1"/>
                    </a:solidFill>
                    <a:latin typeface="Smith&amp;amp;NephewLF" panose="020F0500030000020004" pitchFamily="34" charset="0"/>
                  </a:rPr>
                </a:br>
                <a:r>
                  <a:rPr lang="cs" sz="1200" b="0" i="0" u="none" baseline="0">
                    <a:solidFill>
                      <a:schemeClr val="accent1"/>
                    </a:solidFill>
                    <a:latin typeface="Smith&amp;amp;amp;NephewLF" panose="020F0500030000020004" pitchFamily="34" charset="0"/>
                  </a:rPr>
                  <a:t>studií </a:t>
                </a:r>
                <a:br>
                  <a:rPr lang="cs" sz="1200">
                    <a:solidFill>
                      <a:schemeClr val="accent1"/>
                    </a:solidFill>
                    <a:latin typeface="Smith&amp;amp;NephewLF" panose="020F0500030000020004" pitchFamily="34" charset="0"/>
                  </a:rPr>
                </a:br>
                <a:r>
                  <a:rPr lang="cs" sz="1200" b="0" i="0" u="none" baseline="0">
                    <a:solidFill>
                      <a:schemeClr val="accent1"/>
                    </a:solidFill>
                    <a:latin typeface="Smith&amp;amp;amp;NephewLF" panose="020F0500030000020004" pitchFamily="34" charset="0"/>
                  </a:rPr>
                  <a:t>nalezeno</a:t>
                </a:r>
              </a:p>
            </p:txBody>
          </p:sp>
          <p:sp>
            <p:nvSpPr>
              <p:cNvPr id="14" name="Right Arrow 13"/>
              <p:cNvSpPr/>
              <p:nvPr/>
            </p:nvSpPr>
            <p:spPr>
              <a:xfrm>
                <a:off x="2244622" y="3571816"/>
                <a:ext cx="348210" cy="500456"/>
              </a:xfrm>
              <a:prstGeom prst="rightArrow">
                <a:avLst/>
              </a:prstGeom>
              <a:solidFill>
                <a:schemeClr val="bg2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cs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F09382A6-BE28-AE48-8DDE-67562A084EB4}"/>
                </a:ext>
              </a:extLst>
            </p:cNvPr>
            <p:cNvGrpSpPr/>
            <p:nvPr/>
          </p:nvGrpSpPr>
          <p:grpSpPr>
            <a:xfrm>
              <a:off x="3276038" y="3498879"/>
              <a:ext cx="1068347" cy="646331"/>
              <a:chOff x="3677693" y="3498879"/>
              <a:chExt cx="1068347" cy="646331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3677693" y="3498879"/>
                <a:ext cx="756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 rtl="0"/>
                <a:r>
                  <a:rPr lang="cs" sz="1200" b="1" i="0" u="none" baseline="0">
                    <a:solidFill>
                      <a:schemeClr val="accent1"/>
                    </a:solidFill>
                    <a:latin typeface="Smith&amp;amp;amp;NephewLF" panose="020F0500030000020004" pitchFamily="34" charset="0"/>
                  </a:rPr>
                  <a:t>392</a:t>
                </a:r>
              </a:p>
              <a:p>
                <a:pPr algn="l" rtl="0"/>
                <a:r>
                  <a:rPr lang="cs" sz="1200" b="0" i="0" u="none" baseline="0">
                    <a:solidFill>
                      <a:schemeClr val="accent1"/>
                    </a:solidFill>
                    <a:latin typeface="Smith&amp;amp;amp;NephewLF" panose="020F0500030000020004" pitchFamily="34" charset="0"/>
                  </a:rPr>
                  <a:t>studií </a:t>
                </a:r>
              </a:p>
              <a:p>
                <a:pPr algn="l" rtl="0"/>
                <a:r>
                  <a:rPr lang="cs" sz="1200" b="0" i="0" u="none" baseline="0">
                    <a:solidFill>
                      <a:schemeClr val="accent1"/>
                    </a:solidFill>
                    <a:latin typeface="Smith&amp;amp;amp;NephewLF" panose="020F0500030000020004" pitchFamily="34" charset="0"/>
                  </a:rPr>
                  <a:t>prostudováno </a:t>
                </a:r>
              </a:p>
            </p:txBody>
          </p:sp>
          <p:sp>
            <p:nvSpPr>
              <p:cNvPr id="15" name="Right Arrow 14"/>
              <p:cNvSpPr/>
              <p:nvPr/>
            </p:nvSpPr>
            <p:spPr>
              <a:xfrm>
                <a:off x="4397830" y="3571816"/>
                <a:ext cx="348210" cy="500456"/>
              </a:xfrm>
              <a:prstGeom prst="rightArrow">
                <a:avLst/>
              </a:prstGeom>
              <a:solidFill>
                <a:schemeClr val="bg2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cs"/>
              </a:p>
            </p:txBody>
          </p: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D2CCE76-EAE3-F140-83E1-CFB47FD3C70E}"/>
              </a:ext>
            </a:extLst>
          </p:cNvPr>
          <p:cNvGrpSpPr/>
          <p:nvPr/>
        </p:nvGrpSpPr>
        <p:grpSpPr>
          <a:xfrm>
            <a:off x="5358070" y="1167212"/>
            <a:ext cx="3182290" cy="990958"/>
            <a:chOff x="5390727" y="1187272"/>
            <a:chExt cx="3182290" cy="990958"/>
          </a:xfrm>
        </p:grpSpPr>
        <p:sp>
          <p:nvSpPr>
            <p:cNvPr id="13" name="Rectangle 12"/>
            <p:cNvSpPr/>
            <p:nvPr/>
          </p:nvSpPr>
          <p:spPr>
            <a:xfrm>
              <a:off x="5390727" y="1353050"/>
              <a:ext cx="3182290" cy="825180"/>
            </a:xfrm>
            <a:prstGeom prst="rect">
              <a:avLst/>
            </a:prstGeom>
            <a:noFill/>
            <a:ln w="6350">
              <a:solidFill>
                <a:srgbClr val="FF7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251999" rIns="72000" bIns="108000" rtlCol="0" anchor="ctr">
              <a:spAutoFit/>
            </a:bodyPr>
            <a:lstStyle/>
            <a:p>
              <a:pPr marL="182563" algn="l" rtl="0"/>
              <a:r>
                <a:rPr lang="cs" sz="1000" b="0" i="0" u="none" baseline="0">
                  <a:solidFill>
                    <a:schemeClr val="accent1"/>
                  </a:solidFill>
                </a:rPr>
                <a:t>Všechny publikace prověřili dva zkušení recenzenti a v případě neshody o zařazení studie rozhodl třetí recenzent</a:t>
              </a: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A96D0C95-9D6A-D54E-9DE1-0C6DF4A1C3D7}"/>
                </a:ext>
              </a:extLst>
            </p:cNvPr>
            <p:cNvGrpSpPr/>
            <p:nvPr/>
          </p:nvGrpSpPr>
          <p:grpSpPr>
            <a:xfrm>
              <a:off x="5573485" y="1187272"/>
              <a:ext cx="321130" cy="332666"/>
              <a:chOff x="6302829" y="2351314"/>
              <a:chExt cx="388543" cy="402501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02444C6A-D3FC-3945-A802-68C71E4E0220}"/>
                  </a:ext>
                </a:extLst>
              </p:cNvPr>
              <p:cNvSpPr/>
              <p:nvPr/>
            </p:nvSpPr>
            <p:spPr>
              <a:xfrm>
                <a:off x="6302829" y="2351314"/>
                <a:ext cx="386442" cy="40250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cs"/>
              </a:p>
            </p:txBody>
          </p:sp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B2A2BF15-2570-EA4C-A2C5-9E4A38813C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09510" y="2374568"/>
                <a:ext cx="381862" cy="364890"/>
              </a:xfrm>
              <a:prstGeom prst="rect">
                <a:avLst/>
              </a:prstGeom>
            </p:spPr>
          </p:pic>
        </p:grpSp>
      </p:grpSp>
      <p:sp>
        <p:nvSpPr>
          <p:cNvPr id="22" name="Rectangle 21"/>
          <p:cNvSpPr/>
          <p:nvPr/>
        </p:nvSpPr>
        <p:spPr>
          <a:xfrm>
            <a:off x="432000" y="4511369"/>
            <a:ext cx="8416367" cy="355720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marL="90000" indent="-90000" algn="l" rtl="0">
              <a:spcAft>
                <a:spcPts val="200"/>
              </a:spcAft>
            </a:pPr>
            <a:r>
              <a:rPr lang="cs" sz="600" b="1" i="0" u="none" baseline="0">
                <a:solidFill>
                  <a:schemeClr val="accent1"/>
                </a:solidFill>
              </a:rPr>
              <a:t>Reference: </a:t>
            </a:r>
          </a:p>
          <a:p>
            <a:pPr marL="90000" indent="-90000" algn="l" rtl="0">
              <a:buFont typeface="+mj-lt"/>
              <a:buAutoNum type="arabicPeriod"/>
            </a:pPr>
            <a:r>
              <a:rPr lang="cs" sz="600" b="1" i="0" u="none" baseline="0">
                <a:solidFill>
                  <a:schemeClr val="accent1"/>
                </a:solidFill>
              </a:rPr>
              <a:t> </a:t>
            </a:r>
            <a:r>
              <a:rPr lang="cs" sz="600" b="0" i="0" u="none" baseline="0">
                <a:solidFill>
                  <a:schemeClr val="accent1"/>
                </a:solidFill>
              </a:rPr>
              <a:t>Smith &amp; Nephew. Duben 2019. Outcomes following PICO compared to conventional dressings when used prophylactically on closed surgical incisions: systematic literature review and meta-analysis </a:t>
            </a:r>
            <a:r>
              <a:rPr lang="cs" sz="600" b="0" i="1" u="none" baseline="0">
                <a:solidFill>
                  <a:schemeClr val="accent1"/>
                </a:solidFill>
              </a:rPr>
              <a:t>(Výsledky po použití PICO ve srovnání s konvenčními typy krytí při profylaktickém použití na uzavřených chirurgických inciziích: systematický přehled literatury a metaanalýza)</a:t>
            </a:r>
            <a:r>
              <a:rPr lang="cs" sz="600" b="0" i="0" u="none" baseline="0">
                <a:solidFill>
                  <a:schemeClr val="accent1"/>
                </a:solidFill>
              </a:rPr>
              <a:t>. Číslo zprávy: EO/AWM/PICO/004/v3</a:t>
            </a:r>
            <a:endParaRPr lang="cs" sz="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105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cs" b="1" i="0" u="none" baseline="0"/>
              <a:t>Přednosti použité metody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l" rtl="0"/>
            <a:r>
              <a:rPr lang="cs" b="0" i="0" u="none" baseline="0"/>
              <a:t>Velký počet studií, různé geografické lokality, různé typy operací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2000" y="972000"/>
            <a:ext cx="270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s" sz="1600" b="0" i="0" u="none" baseline="0">
                <a:solidFill>
                  <a:schemeClr val="bg2"/>
                </a:solidFill>
              </a:rPr>
              <a:t>Velký počet studií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09400" y="972000"/>
            <a:ext cx="270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s" sz="1600" b="0" i="0" u="none" baseline="0">
                <a:solidFill>
                  <a:schemeClr val="bg2"/>
                </a:solidFill>
              </a:rPr>
              <a:t>Různé lokality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86800" y="972000"/>
            <a:ext cx="270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s" sz="1600" b="0" i="0" u="none" baseline="0">
                <a:solidFill>
                  <a:schemeClr val="bg2"/>
                </a:solidFill>
              </a:rPr>
              <a:t>Různé typy operací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485305" y="2754833"/>
            <a:ext cx="215291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cs" sz="1400" b="1" i="0" u="none" baseline="0">
                <a:solidFill>
                  <a:schemeClr val="accent1"/>
                </a:solidFill>
              </a:rPr>
              <a:t>Např.:  </a:t>
            </a:r>
          </a:p>
          <a:p>
            <a:pPr algn="ctr" rtl="0"/>
            <a:r>
              <a:rPr lang="cs" sz="1400" b="0" i="0" u="none" baseline="0">
                <a:solidFill>
                  <a:schemeClr val="accent1"/>
                </a:solidFill>
              </a:rPr>
              <a:t>Austrálie, Asie, Evropa, Mexiko, JAR, USA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43702A3-F64E-F84D-9469-76517A572B56}"/>
              </a:ext>
            </a:extLst>
          </p:cNvPr>
          <p:cNvGrpSpPr/>
          <p:nvPr/>
        </p:nvGrpSpPr>
        <p:grpSpPr>
          <a:xfrm>
            <a:off x="6238683" y="1414440"/>
            <a:ext cx="2198560" cy="1384995"/>
            <a:chOff x="6200582" y="1535358"/>
            <a:chExt cx="2198560" cy="1384995"/>
          </a:xfrm>
        </p:grpSpPr>
        <p:sp>
          <p:nvSpPr>
            <p:cNvPr id="16" name="Rectangle 15"/>
            <p:cNvSpPr/>
            <p:nvPr/>
          </p:nvSpPr>
          <p:spPr>
            <a:xfrm>
              <a:off x="6200582" y="1535358"/>
              <a:ext cx="193104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26000" indent="-126000" algn="l" rtl="0">
                <a:buFont typeface="Arial" panose="020B0604020202020204" pitchFamily="34" charset="0"/>
                <a:buChar char="•"/>
              </a:pPr>
              <a:r>
                <a:rPr lang="cs" sz="1400" b="0" i="0" u="none" baseline="0">
                  <a:solidFill>
                    <a:schemeClr val="accent1"/>
                  </a:solidFill>
                  <a:latin typeface="Smith&amp;amp;amp;NephewLF" panose="020F0500030000020004" pitchFamily="34" charset="0"/>
                  <a:ea typeface="Calibri" panose="020F0502020204030204" pitchFamily="34" charset="0"/>
                </a:rPr>
                <a:t>Prsní </a:t>
              </a:r>
            </a:p>
            <a:p>
              <a:pPr marL="126000" indent="-126000" algn="l" rtl="0">
                <a:buFont typeface="Arial" panose="020B0604020202020204" pitchFamily="34" charset="0"/>
                <a:buChar char="•"/>
              </a:pPr>
              <a:r>
                <a:rPr lang="cs" sz="1400" b="0" i="0" u="none" baseline="0">
                  <a:solidFill>
                    <a:schemeClr val="accent1"/>
                  </a:solidFill>
                  <a:latin typeface="Smith&amp;amp;amp;NephewLF" panose="020F0500030000020004" pitchFamily="34" charset="0"/>
                  <a:ea typeface="Calibri" panose="020F0502020204030204" pitchFamily="34" charset="0"/>
                </a:rPr>
                <a:t>Kardiotorakální </a:t>
              </a:r>
            </a:p>
            <a:p>
              <a:pPr marL="126000" indent="-126000" algn="l" rtl="0">
                <a:buFont typeface="Arial" panose="020B0604020202020204" pitchFamily="34" charset="0"/>
                <a:buChar char="•"/>
              </a:pPr>
              <a:r>
                <a:rPr lang="cs" sz="1400" b="0" i="0" u="none" baseline="0">
                  <a:solidFill>
                    <a:schemeClr val="accent1"/>
                  </a:solidFill>
                  <a:latin typeface="Smith&amp;amp;amp;NephewLF" panose="020F0500030000020004" pitchFamily="34" charset="0"/>
                  <a:ea typeface="Calibri" panose="020F0502020204030204" pitchFamily="34" charset="0"/>
                </a:rPr>
                <a:t>Kolorektální </a:t>
              </a:r>
            </a:p>
            <a:p>
              <a:pPr marL="126000" indent="-126000" algn="l" rtl="0">
                <a:buFont typeface="Arial" panose="020B0604020202020204" pitchFamily="34" charset="0"/>
                <a:buChar char="•"/>
              </a:pPr>
              <a:r>
                <a:rPr lang="cs" sz="1400" b="0" i="0" u="none" baseline="0">
                  <a:solidFill>
                    <a:schemeClr val="accent1"/>
                  </a:solidFill>
                  <a:latin typeface="Smith&amp;amp;amp;NephewLF" panose="020F0500030000020004" pitchFamily="34" charset="0"/>
                  <a:ea typeface="Calibri" panose="020F0502020204030204" pitchFamily="34" charset="0"/>
                </a:rPr>
                <a:t>Porodnická </a:t>
              </a:r>
            </a:p>
            <a:p>
              <a:pPr marL="126000" indent="-126000" algn="l" rtl="0">
                <a:buFont typeface="Arial" panose="020B0604020202020204" pitchFamily="34" charset="0"/>
                <a:buChar char="•"/>
              </a:pPr>
              <a:r>
                <a:rPr lang="cs" sz="1400" b="0" i="0" u="none" baseline="0">
                  <a:solidFill>
                    <a:schemeClr val="accent1"/>
                  </a:solidFill>
                  <a:latin typeface="Smith&amp;amp;amp;NephewLF" panose="020F0500030000020004" pitchFamily="34" charset="0"/>
                  <a:ea typeface="Calibri" panose="020F0502020204030204" pitchFamily="34" charset="0"/>
                </a:rPr>
                <a:t>Ortopedická </a:t>
              </a:r>
            </a:p>
            <a:p>
              <a:pPr marL="126000" indent="-126000" algn="l" rtl="0">
                <a:buFont typeface="Arial" panose="020B0604020202020204" pitchFamily="34" charset="0"/>
                <a:buChar char="•"/>
              </a:pPr>
              <a:r>
                <a:rPr lang="cs" sz="1400" b="0" i="0" u="none" baseline="0">
                  <a:solidFill>
                    <a:schemeClr val="accent1"/>
                  </a:solidFill>
                  <a:latin typeface="Smith&amp;amp;amp;NephewLF" panose="020F0500030000020004" pitchFamily="34" charset="0"/>
                  <a:ea typeface="Calibri" panose="020F0502020204030204" pitchFamily="34" charset="0"/>
                </a:rPr>
                <a:t>Cévní</a:t>
              </a: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67830" y="2210973"/>
              <a:ext cx="731312" cy="686990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829967C0-614C-0144-8A55-6D83A885C1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405" y="1661581"/>
            <a:ext cx="764711" cy="748087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1C9EF6F-E0DC-A341-BE61-AEA9FEBF74F0}"/>
              </a:ext>
            </a:extLst>
          </p:cNvPr>
          <p:cNvGrpSpPr/>
          <p:nvPr/>
        </p:nvGrpSpPr>
        <p:grpSpPr>
          <a:xfrm>
            <a:off x="908997" y="1489516"/>
            <a:ext cx="1745672" cy="940716"/>
            <a:chOff x="908997" y="1609262"/>
            <a:chExt cx="1745672" cy="940716"/>
          </a:xfrm>
        </p:grpSpPr>
        <p:sp>
          <p:nvSpPr>
            <p:cNvPr id="5" name="TextBox 4"/>
            <p:cNvSpPr txBox="1"/>
            <p:nvPr/>
          </p:nvSpPr>
          <p:spPr>
            <a:xfrm>
              <a:off x="908997" y="1609262"/>
              <a:ext cx="17456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cs" sz="3200" b="1" i="0" u="none" baseline="0">
                  <a:solidFill>
                    <a:schemeClr val="accent1"/>
                  </a:solidFill>
                </a:rPr>
                <a:t>11</a:t>
              </a:r>
              <a:endParaRPr lang="cs" sz="1400" dirty="0">
                <a:solidFill>
                  <a:schemeClr val="accent1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9D1D5A8-0FBD-6946-AB02-CF6D15A8BF8E}"/>
                </a:ext>
              </a:extLst>
            </p:cNvPr>
            <p:cNvSpPr txBox="1"/>
            <p:nvPr/>
          </p:nvSpPr>
          <p:spPr>
            <a:xfrm>
              <a:off x="908997" y="2026758"/>
              <a:ext cx="17456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cs" sz="1400" b="0" i="0" u="none" baseline="0">
                  <a:solidFill>
                    <a:schemeClr val="accent1"/>
                  </a:solidFill>
                </a:rPr>
                <a:t>randomizovaných kontrolovaných studií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7BD4930-BFDA-B04F-B1F6-FCF7DD490F4E}"/>
              </a:ext>
            </a:extLst>
          </p:cNvPr>
          <p:cNvGrpSpPr/>
          <p:nvPr/>
        </p:nvGrpSpPr>
        <p:grpSpPr>
          <a:xfrm>
            <a:off x="989354" y="2543614"/>
            <a:ext cx="1584958" cy="947760"/>
            <a:chOff x="989354" y="2864751"/>
            <a:chExt cx="1584958" cy="947760"/>
          </a:xfrm>
        </p:grpSpPr>
        <p:sp>
          <p:nvSpPr>
            <p:cNvPr id="6" name="TextBox 5"/>
            <p:cNvSpPr txBox="1"/>
            <p:nvPr/>
          </p:nvSpPr>
          <p:spPr>
            <a:xfrm>
              <a:off x="989354" y="2864751"/>
              <a:ext cx="158495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cs" sz="3200" b="1" i="0" u="none" baseline="0">
                  <a:solidFill>
                    <a:schemeClr val="accent1"/>
                  </a:solidFill>
                </a:rPr>
                <a:t>18</a:t>
              </a:r>
              <a:endParaRPr lang="cs" sz="1400" dirty="0">
                <a:solidFill>
                  <a:schemeClr val="accent1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9F35117-D57A-8E44-ADEB-498132BC2DB4}"/>
                </a:ext>
              </a:extLst>
            </p:cNvPr>
            <p:cNvSpPr txBox="1"/>
            <p:nvPr/>
          </p:nvSpPr>
          <p:spPr>
            <a:xfrm>
              <a:off x="989354" y="3289291"/>
              <a:ext cx="15849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cs" sz="1400" b="0" i="0" u="none" baseline="0">
                  <a:solidFill>
                    <a:schemeClr val="accent1"/>
                  </a:solidFill>
                </a:rPr>
                <a:t>observačních studií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57CB757-6DB2-E440-A094-E471F48DBF5C}"/>
              </a:ext>
            </a:extLst>
          </p:cNvPr>
          <p:cNvGrpSpPr/>
          <p:nvPr/>
        </p:nvGrpSpPr>
        <p:grpSpPr>
          <a:xfrm>
            <a:off x="2307100" y="3640694"/>
            <a:ext cx="4504600" cy="684665"/>
            <a:chOff x="5390726" y="1187272"/>
            <a:chExt cx="4504600" cy="684665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AE344D3-B18B-2A4D-A1D2-8E67ACA0096B}"/>
                </a:ext>
              </a:extLst>
            </p:cNvPr>
            <p:cNvSpPr/>
            <p:nvPr/>
          </p:nvSpPr>
          <p:spPr>
            <a:xfrm>
              <a:off x="5390726" y="1354534"/>
              <a:ext cx="4504600" cy="517403"/>
            </a:xfrm>
            <a:prstGeom prst="rect">
              <a:avLst/>
            </a:prstGeom>
            <a:noFill/>
            <a:ln w="635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251999" rIns="72000" bIns="108000" rtlCol="0" anchor="ctr">
              <a:spAutoFit/>
            </a:bodyPr>
            <a:lstStyle/>
            <a:p>
              <a:pPr marL="182563" algn="l" rtl="0"/>
              <a:r>
                <a:rPr lang="cs" sz="1000" b="0" i="0" u="none" baseline="0">
                  <a:solidFill>
                    <a:schemeClr val="accent1"/>
                  </a:solidFill>
                </a:rPr>
                <a:t>Všechny studie zahrnovaly faktory, které u pacientů zvyšují riziko vzniku SSC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4FD0273C-B29A-F749-AA9D-FDA37C1C7989}"/>
                </a:ext>
              </a:extLst>
            </p:cNvPr>
            <p:cNvGrpSpPr/>
            <p:nvPr/>
          </p:nvGrpSpPr>
          <p:grpSpPr>
            <a:xfrm>
              <a:off x="5573485" y="1187272"/>
              <a:ext cx="321130" cy="332666"/>
              <a:chOff x="6302829" y="2351314"/>
              <a:chExt cx="388543" cy="402501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571C461-CFA0-0A4C-9178-FF8EBF7CBAAE}"/>
                  </a:ext>
                </a:extLst>
              </p:cNvPr>
              <p:cNvSpPr/>
              <p:nvPr/>
            </p:nvSpPr>
            <p:spPr>
              <a:xfrm>
                <a:off x="6302829" y="2351314"/>
                <a:ext cx="386442" cy="40250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cs"/>
              </a:p>
            </p:txBody>
          </p:sp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4D04C811-2835-AD41-AB34-E6B30EB316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09510" y="2374568"/>
                <a:ext cx="381862" cy="364890"/>
              </a:xfrm>
              <a:prstGeom prst="rect">
                <a:avLst/>
              </a:prstGeom>
            </p:spPr>
          </p:pic>
        </p:grpSp>
      </p:grpSp>
      <p:sp>
        <p:nvSpPr>
          <p:cNvPr id="29" name="Rectangle 28"/>
          <p:cNvSpPr/>
          <p:nvPr/>
        </p:nvSpPr>
        <p:spPr>
          <a:xfrm>
            <a:off x="432000" y="4511369"/>
            <a:ext cx="8416367" cy="355720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marL="90000" indent="-90000" algn="l" rtl="0">
              <a:spcAft>
                <a:spcPts val="200"/>
              </a:spcAft>
            </a:pPr>
            <a:r>
              <a:rPr lang="cs" sz="600" b="1" i="0" u="none" baseline="0">
                <a:solidFill>
                  <a:schemeClr val="accent1"/>
                </a:solidFill>
              </a:rPr>
              <a:t>Reference: </a:t>
            </a:r>
          </a:p>
          <a:p>
            <a:pPr marL="90000" indent="-90000" algn="l" rtl="0">
              <a:buFont typeface="+mj-lt"/>
              <a:buAutoNum type="arabicPeriod"/>
            </a:pPr>
            <a:r>
              <a:rPr lang="cs" sz="600" b="1" i="0" u="none" baseline="0">
                <a:solidFill>
                  <a:schemeClr val="accent1"/>
                </a:solidFill>
              </a:rPr>
              <a:t> </a:t>
            </a:r>
            <a:r>
              <a:rPr lang="cs" sz="600" b="0" i="0" u="none" baseline="0">
                <a:solidFill>
                  <a:schemeClr val="accent1"/>
                </a:solidFill>
              </a:rPr>
              <a:t>Smith &amp; Nephew. Duben 2019. Outcomes following PICO compared to conventional dressings when used prophylactically on closed surgical incisions: systematic literature review and meta-analysis </a:t>
            </a:r>
            <a:r>
              <a:rPr lang="cs" sz="600" b="0" i="1" u="none" baseline="0">
                <a:solidFill>
                  <a:schemeClr val="accent1"/>
                </a:solidFill>
              </a:rPr>
              <a:t>(Výsledky po použití PICO ve srovnání s konvenčními typy krytí při profylaktickém použití na uzavřených chirurgických inciziích: systematický přehled literatury a metaanalýza)</a:t>
            </a:r>
            <a:r>
              <a:rPr lang="cs" sz="600" b="0" i="0" u="none" baseline="0">
                <a:solidFill>
                  <a:schemeClr val="accent1"/>
                </a:solidFill>
              </a:rPr>
              <a:t>. Číslo zprávy: EO/AWM/PICO/004/v3</a:t>
            </a:r>
            <a:endParaRPr lang="cs" sz="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547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cs" b="1" i="0" u="none" baseline="0"/>
              <a:t>PICO</a:t>
            </a:r>
            <a:r>
              <a:rPr lang="cs" b="1" i="0" u="none" baseline="0">
                <a:latin typeface="Smith&amp;amp;amp;NephewLF" panose="020F0500030000020004" pitchFamily="34" charset="0"/>
              </a:rPr>
              <a:t>™</a:t>
            </a:r>
            <a:r>
              <a:rPr lang="cs" b="1" i="0" u="none" baseline="0"/>
              <a:t> sNPWT pomáhá významně snížit pravděpodobnost vzniku SSI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4401" y="3715433"/>
            <a:ext cx="2716302" cy="323165"/>
          </a:xfrm>
        </p:spPr>
        <p:txBody>
          <a:bodyPr wrap="square">
            <a:spAutoFit/>
          </a:bodyPr>
          <a:lstStyle/>
          <a:p>
            <a:pPr marL="0" indent="0" algn="l" rtl="0">
              <a:lnSpc>
                <a:spcPct val="100000"/>
              </a:lnSpc>
              <a:buNone/>
            </a:pPr>
            <a:r>
              <a:rPr lang="cs" sz="700" b="0" i="0" u="none" baseline="0"/>
              <a:t>*Významný přínos sNPWT PICO při snižování počtu SSI ve srovnání se standardní péčí zůstal zachován i v analýzách citlivosti (velmi robustní statistická analýza) a po zahrnutí kongresových sborníků.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l" rtl="0"/>
            <a:r>
              <a:rPr lang="cs" b="0" i="0" u="none" baseline="0"/>
              <a:t>Jak v randomizovaných kontrolovaných studiích, tak v observačních studiích</a:t>
            </a:r>
            <a:endParaRPr lang="cs" dirty="0"/>
          </a:p>
        </p:txBody>
      </p:sp>
      <p:sp>
        <p:nvSpPr>
          <p:cNvPr id="13" name="Rectangle 12"/>
          <p:cNvSpPr/>
          <p:nvPr/>
        </p:nvSpPr>
        <p:spPr>
          <a:xfrm>
            <a:off x="5348391" y="2734727"/>
            <a:ext cx="365792" cy="3718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60DC088-4C97-BA4B-A771-ECC545F69D5F}"/>
              </a:ext>
            </a:extLst>
          </p:cNvPr>
          <p:cNvGrpSpPr/>
          <p:nvPr/>
        </p:nvGrpSpPr>
        <p:grpSpPr>
          <a:xfrm>
            <a:off x="5923847" y="1130927"/>
            <a:ext cx="2781807" cy="1608821"/>
            <a:chOff x="5714183" y="1141547"/>
            <a:chExt cx="2437411" cy="1608821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64D69630-18F9-484A-A118-9995D5ACFE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9793" y="1141547"/>
              <a:ext cx="1101002" cy="1339552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9D75348-77B4-034A-B13E-63B205BD6BA6}"/>
                </a:ext>
              </a:extLst>
            </p:cNvPr>
            <p:cNvGrpSpPr/>
            <p:nvPr/>
          </p:nvGrpSpPr>
          <p:grpSpPr>
            <a:xfrm>
              <a:off x="5714183" y="1497265"/>
              <a:ext cx="2437411" cy="1253103"/>
              <a:chOff x="5067215" y="1497265"/>
              <a:chExt cx="2437411" cy="1253103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4871B8E5-E343-F04D-9CF0-D4B40F6875FA}"/>
                  </a:ext>
                </a:extLst>
              </p:cNvPr>
              <p:cNvSpPr/>
              <p:nvPr/>
            </p:nvSpPr>
            <p:spPr>
              <a:xfrm>
                <a:off x="5996832" y="1534651"/>
                <a:ext cx="1507794" cy="12157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 rtl="0"/>
                <a:r>
                  <a:rPr lang="cs" sz="1100" b="1" i="0" u="none" baseline="0" dirty="0">
                    <a:solidFill>
                      <a:schemeClr val="accent1"/>
                    </a:solidFill>
                  </a:rPr>
                  <a:t>snížení pravděpodobnosti vzniku SSI se systémem PICO sNPWT </a:t>
                </a:r>
                <a:br>
                  <a:rPr lang="cs" sz="1100" b="1" dirty="0">
                    <a:solidFill>
                      <a:schemeClr val="accent1"/>
                    </a:solidFill>
                  </a:rPr>
                </a:br>
                <a:r>
                  <a:rPr lang="cs" sz="1100" b="1" i="0" u="none" baseline="0" dirty="0">
                    <a:solidFill>
                      <a:schemeClr val="accent1"/>
                    </a:solidFill>
                  </a:rPr>
                  <a:t>v porovnání se standardní péčí*</a:t>
                </a:r>
              </a:p>
              <a:p>
                <a:pPr algn="l" rtl="0"/>
                <a:r>
                  <a:rPr lang="cs" sz="900" b="0" i="0" u="none" baseline="0" dirty="0">
                    <a:solidFill>
                      <a:schemeClr val="accent1"/>
                    </a:solidFill>
                  </a:rPr>
                  <a:t>(19 studií, 4 530 pacientů; </a:t>
                </a:r>
                <a:br>
                  <a:rPr lang="cs" sz="900" b="0" i="0" u="none" baseline="0" dirty="0">
                    <a:solidFill>
                      <a:schemeClr val="accent1"/>
                    </a:solidFill>
                  </a:rPr>
                </a:br>
                <a:r>
                  <a:rPr lang="cs" sz="900" b="0" i="0" u="none" baseline="0" dirty="0">
                    <a:solidFill>
                      <a:schemeClr val="accent1"/>
                    </a:solidFill>
                  </a:rPr>
                  <a:t>p &lt; 0,00001)  </a:t>
                </a: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5067215" y="1497265"/>
                <a:ext cx="929617" cy="5539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rtl="0"/>
                <a:r>
                  <a:rPr lang="cs" sz="3000" b="1" i="0" u="none" baseline="0" dirty="0">
                    <a:solidFill>
                      <a:schemeClr val="tx2"/>
                    </a:solidFill>
                  </a:rPr>
                  <a:t>63%</a:t>
                </a:r>
                <a:r>
                  <a:rPr lang="cs" sz="3000" b="0" i="0" u="none" baseline="0" dirty="0">
                    <a:solidFill>
                      <a:schemeClr val="tx2"/>
                    </a:solidFill>
                  </a:rPr>
                  <a:t>  </a:t>
                </a:r>
              </a:p>
            </p:txBody>
          </p:sp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7ED287B-A661-EE46-B0BF-20FD9E5015A1}"/>
              </a:ext>
            </a:extLst>
          </p:cNvPr>
          <p:cNvGrpSpPr/>
          <p:nvPr/>
        </p:nvGrpSpPr>
        <p:grpSpPr>
          <a:xfrm>
            <a:off x="5751649" y="2684254"/>
            <a:ext cx="2781807" cy="818979"/>
            <a:chOff x="1043607" y="4847429"/>
            <a:chExt cx="2781807" cy="81897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9A081DF-6104-F141-A054-286A9CAEADED}"/>
                </a:ext>
              </a:extLst>
            </p:cNvPr>
            <p:cNvSpPr txBox="1"/>
            <p:nvPr/>
          </p:nvSpPr>
          <p:spPr>
            <a:xfrm>
              <a:off x="1043607" y="5056672"/>
              <a:ext cx="2781807" cy="609736"/>
            </a:xfrm>
            <a:prstGeom prst="rect">
              <a:avLst/>
            </a:prstGeom>
            <a:noFill/>
            <a:ln w="6350">
              <a:solidFill>
                <a:schemeClr val="bg2"/>
              </a:solidFill>
            </a:ln>
          </p:spPr>
          <p:txBody>
            <a:bodyPr wrap="square" lIns="108000" tIns="251999" rIns="108000" bIns="108000" rtlCol="0">
              <a:spAutoFit/>
            </a:bodyPr>
            <a:lstStyle/>
            <a:p>
              <a:pPr algn="l" rtl="0"/>
              <a:r>
                <a:rPr lang="cs" sz="800" b="0" i="0" u="none" spc="-5" baseline="0">
                  <a:solidFill>
                    <a:srgbClr val="EF7D00"/>
                  </a:solidFill>
                  <a:latin typeface="Smith&amp;amp;amp;NephewLF" charset="0"/>
                  <a:ea typeface="Smith&amp;amp;amp;NephewLF" charset="0"/>
                  <a:cs typeface="Smith&amp;amp;amp;NephewLF" charset="0"/>
                </a:rPr>
                <a:t>Oranžový kosočtverec je zcela vlevo od hodnoty 1, což ukazuje statisticky významný přínos PICO oproti standardní péči.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6459D79-8C8D-E642-9532-1004ACEEA4A5}"/>
                </a:ext>
              </a:extLst>
            </p:cNvPr>
            <p:cNvSpPr/>
            <p:nvPr/>
          </p:nvSpPr>
          <p:spPr>
            <a:xfrm>
              <a:off x="1164572" y="4847429"/>
              <a:ext cx="437680" cy="4066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">
                <a:solidFill>
                  <a:srgbClr val="FFFFFF"/>
                </a:solidFill>
                <a:latin typeface="Smith&amp;NephewLF" charset="0"/>
                <a:ea typeface="Smith&amp;NephewLF" charset="0"/>
                <a:cs typeface="Smith&amp;NephewLF" charset="0"/>
              </a:endParaRPr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C724E384-D2BF-2C4B-81F9-AD5A4A73B9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8577" y="4887789"/>
              <a:ext cx="333578" cy="333578"/>
            </a:xfrm>
            <a:prstGeom prst="rect">
              <a:avLst/>
            </a:prstGeom>
          </p:spPr>
        </p:pic>
      </p:grpSp>
      <p:pic>
        <p:nvPicPr>
          <p:cNvPr id="42" name="Picture 41">
            <a:extLst>
              <a:ext uri="{FF2B5EF4-FFF2-40B4-BE49-F238E27FC236}">
                <a16:creationId xmlns:a16="http://schemas.microsoft.com/office/drawing/2014/main" id="{11CE9346-3E3B-EF4A-B30F-1CFFCC6904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792239"/>
            <a:ext cx="4950925" cy="359341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432000" y="4517719"/>
            <a:ext cx="8416367" cy="355720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marL="90000" indent="-90000" algn="l" rtl="0">
              <a:spcAft>
                <a:spcPts val="200"/>
              </a:spcAft>
            </a:pPr>
            <a:r>
              <a:rPr lang="cs" sz="600" b="1" i="0" u="none" baseline="0">
                <a:solidFill>
                  <a:schemeClr val="accent1"/>
                </a:solidFill>
              </a:rPr>
              <a:t>Reference: </a:t>
            </a:r>
          </a:p>
          <a:p>
            <a:pPr marL="90000" indent="-90000" algn="l" rtl="0">
              <a:buFont typeface="+mj-lt"/>
              <a:buAutoNum type="arabicPeriod"/>
            </a:pPr>
            <a:r>
              <a:rPr lang="cs" sz="600" b="1" i="0" u="none" baseline="0">
                <a:solidFill>
                  <a:schemeClr val="accent1"/>
                </a:solidFill>
              </a:rPr>
              <a:t> </a:t>
            </a:r>
            <a:r>
              <a:rPr lang="cs" sz="600" b="0" i="0" u="none" baseline="0">
                <a:solidFill>
                  <a:schemeClr val="accent1"/>
                </a:solidFill>
              </a:rPr>
              <a:t>Smith &amp; Nephew. Duben 2019. Outcomes following PICO compared to conventional dressings when used prophylactically on closed surgical incisions: systematic literature review and meta-analysis </a:t>
            </a:r>
            <a:r>
              <a:rPr lang="cs" sz="600" b="0" i="1" u="none" baseline="0">
                <a:solidFill>
                  <a:schemeClr val="accent1"/>
                </a:solidFill>
              </a:rPr>
              <a:t>(Výsledky po použití PICO ve srovnání s konvenčními typy krytí při profylaktickém použití na uzavřených chirurgických inciziích: systematický přehled literatury a metaanalýza)</a:t>
            </a:r>
            <a:r>
              <a:rPr lang="cs" sz="600" b="0" i="0" u="none" baseline="0">
                <a:solidFill>
                  <a:schemeClr val="accent1"/>
                </a:solidFill>
              </a:rPr>
              <a:t>. Číslo zprávy: EO/AWM/PICO/004/v3</a:t>
            </a:r>
            <a:endParaRPr lang="cs" sz="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671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cs" b="1" i="0" u="none" baseline="0"/>
              <a:t>Přínos systému PICO</a:t>
            </a:r>
            <a:r>
              <a:rPr lang="cs" b="1" i="0" u="none" baseline="0">
                <a:latin typeface="Smith&amp;amp;amp;NephewLF" panose="020F0500030000020004" pitchFamily="34" charset="0"/>
              </a:rPr>
              <a:t>™</a:t>
            </a:r>
            <a:r>
              <a:rPr lang="cs" b="1" i="0" u="none" baseline="0"/>
              <a:t> sNPWT pro snížení vzniku SSI podle typu operace</a:t>
            </a:r>
            <a:r>
              <a:rPr lang="cs" b="0" i="0" u="none" baseline="0"/>
              <a:t>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l" rtl="0"/>
            <a:r>
              <a:rPr lang="cs" b="0" i="0" u="none" baseline="0"/>
              <a:t>Významné snížení u operací prsu, porodnických, ortopedických a cévních operací</a:t>
            </a:r>
            <a:endParaRPr lang="cs" dirty="0"/>
          </a:p>
        </p:txBody>
      </p:sp>
      <p:sp>
        <p:nvSpPr>
          <p:cNvPr id="32" name="TextBox 31"/>
          <p:cNvSpPr txBox="1"/>
          <p:nvPr/>
        </p:nvSpPr>
        <p:spPr>
          <a:xfrm>
            <a:off x="432000" y="972000"/>
            <a:ext cx="613756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cs" sz="1100" b="0" i="0" u="none" baseline="0">
                <a:solidFill>
                  <a:schemeClr val="accent1"/>
                </a:solidFill>
              </a:rPr>
              <a:t>Při analýze podle typu operace se statisticky významný rozdíl ve výskytu SSI při použití </a:t>
            </a:r>
            <a:br>
              <a:rPr lang="cs" sz="1100">
                <a:solidFill>
                  <a:schemeClr val="accent1"/>
                </a:solidFill>
              </a:rPr>
            </a:br>
            <a:r>
              <a:rPr lang="cs" sz="1100" b="0" i="0" u="none" baseline="0">
                <a:solidFill>
                  <a:schemeClr val="accent1"/>
                </a:solidFill>
              </a:rPr>
              <a:t>PICO sNPWT ve srovnání se standardní péčí projevil u několika typů operací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9C9A5642-F83A-C343-9C52-CDC3EB3210B4}"/>
              </a:ext>
            </a:extLst>
          </p:cNvPr>
          <p:cNvGrpSpPr/>
          <p:nvPr/>
        </p:nvGrpSpPr>
        <p:grpSpPr>
          <a:xfrm>
            <a:off x="3569803" y="1467582"/>
            <a:ext cx="2174544" cy="1189663"/>
            <a:chOff x="6072861" y="1486876"/>
            <a:chExt cx="2174544" cy="1189663"/>
          </a:xfrm>
        </p:grpSpPr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2A0F6942-607E-CA43-84B9-68E72F28B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3345" y="1486876"/>
              <a:ext cx="832462" cy="1128448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894B8EF6-D369-F446-A17F-D420CE0EC8D9}"/>
                </a:ext>
              </a:extLst>
            </p:cNvPr>
            <p:cNvSpPr/>
            <p:nvPr/>
          </p:nvSpPr>
          <p:spPr>
            <a:xfrm>
              <a:off x="6929805" y="1830153"/>
              <a:ext cx="1317600" cy="8463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 rtl="0"/>
              <a:r>
                <a:rPr lang="cs" sz="1100" b="1" i="0" u="none" baseline="0">
                  <a:solidFill>
                    <a:schemeClr val="accent1"/>
                  </a:solidFill>
                </a:rPr>
                <a:t>Ortopedická </a:t>
              </a:r>
              <a:br>
                <a:rPr lang="cs" sz="1100" b="1">
                  <a:solidFill>
                    <a:schemeClr val="accent1"/>
                  </a:solidFill>
                </a:rPr>
              </a:br>
              <a:r>
                <a:rPr lang="cs" sz="1100" b="1" i="0" u="none" baseline="0">
                  <a:solidFill>
                    <a:schemeClr val="accent1"/>
                  </a:solidFill>
                </a:rPr>
                <a:t>operace</a:t>
              </a:r>
            </a:p>
            <a:p>
              <a:pPr algn="l" rtl="0"/>
              <a:r>
                <a:rPr lang="cs" sz="900" b="0" i="0" u="none" baseline="0">
                  <a:solidFill>
                    <a:schemeClr val="accent1"/>
                  </a:solidFill>
                </a:rPr>
                <a:t>(5 studií, </a:t>
              </a:r>
              <a:br>
                <a:rPr lang="cs" sz="900">
                  <a:solidFill>
                    <a:schemeClr val="accent1"/>
                  </a:solidFill>
                </a:rPr>
              </a:br>
              <a:r>
                <a:rPr lang="cs" sz="900" b="0" i="0" u="none" baseline="0">
                  <a:solidFill>
                    <a:schemeClr val="accent1"/>
                  </a:solidFill>
                </a:rPr>
                <a:t>607 pacientů; </a:t>
              </a:r>
              <a:br>
                <a:rPr lang="cs" sz="900">
                  <a:solidFill>
                    <a:schemeClr val="accent1"/>
                  </a:solidFill>
                </a:rPr>
              </a:br>
              <a:r>
                <a:rPr lang="cs" sz="900" b="0" i="0" u="none" baseline="0">
                  <a:solidFill>
                    <a:schemeClr val="accent1"/>
                  </a:solidFill>
                </a:rPr>
                <a:t>p = 0,02)  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B4F65BAE-B194-1440-AFD7-D17E7F92D717}"/>
                </a:ext>
              </a:extLst>
            </p:cNvPr>
            <p:cNvSpPr/>
            <p:nvPr/>
          </p:nvSpPr>
          <p:spPr>
            <a:xfrm>
              <a:off x="6072861" y="1802816"/>
              <a:ext cx="929617" cy="507831"/>
            </a:xfrm>
            <a:prstGeom prst="rect">
              <a:avLst/>
            </a:prstGeom>
          </p:spPr>
          <p:txBody>
            <a:bodyPr wrap="square" bIns="0">
              <a:spAutoFit/>
            </a:bodyPr>
            <a:lstStyle/>
            <a:p>
              <a:pPr algn="ctr" rtl="0"/>
              <a:r>
                <a:rPr lang="cs" sz="3000" b="1" i="0" u="none" baseline="0">
                  <a:solidFill>
                    <a:schemeClr val="tx2"/>
                  </a:solidFill>
                </a:rPr>
                <a:t>57%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B70AC0C8-A84D-5641-ADF2-1C3B89BD4B26}"/>
                </a:ext>
              </a:extLst>
            </p:cNvPr>
            <p:cNvSpPr/>
            <p:nvPr/>
          </p:nvSpPr>
          <p:spPr>
            <a:xfrm>
              <a:off x="6090307" y="2333322"/>
              <a:ext cx="929617" cy="230832"/>
            </a:xfrm>
            <a:prstGeom prst="rect">
              <a:avLst/>
            </a:prstGeom>
          </p:spPr>
          <p:txBody>
            <a:bodyPr wrap="square" tIns="0">
              <a:spAutoFit/>
            </a:bodyPr>
            <a:lstStyle/>
            <a:p>
              <a:pPr algn="ctr" rtl="0"/>
              <a:r>
                <a:rPr lang="cs" sz="1200" b="1" i="0" u="none" baseline="0">
                  <a:solidFill>
                    <a:schemeClr val="tx2"/>
                  </a:solidFill>
                </a:rPr>
                <a:t>pokles</a:t>
              </a:r>
              <a:r>
                <a:rPr lang="cs" sz="1200" b="0" i="0" u="none" baseline="0">
                  <a:solidFill>
                    <a:schemeClr val="tx2"/>
                  </a:solidFill>
                </a:rPr>
                <a:t> 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FA20C25-1597-734C-B462-8723B9F4FC2F}"/>
              </a:ext>
            </a:extLst>
          </p:cNvPr>
          <p:cNvGrpSpPr/>
          <p:nvPr/>
        </p:nvGrpSpPr>
        <p:grpSpPr>
          <a:xfrm>
            <a:off x="1049674" y="1467003"/>
            <a:ext cx="2174544" cy="1189663"/>
            <a:chOff x="432000" y="1486876"/>
            <a:chExt cx="2174544" cy="1189663"/>
          </a:xfrm>
        </p:grpSpPr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2E399D63-55CA-0040-9331-29B0627C50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498" y="1486876"/>
              <a:ext cx="832462" cy="1128448"/>
            </a:xfrm>
            <a:prstGeom prst="rect">
              <a:avLst/>
            </a:prstGeom>
          </p:spPr>
        </p:pic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688710DF-AC94-AB47-AC6C-B2199D1B2A16}"/>
                </a:ext>
              </a:extLst>
            </p:cNvPr>
            <p:cNvSpPr/>
            <p:nvPr/>
          </p:nvSpPr>
          <p:spPr>
            <a:xfrm>
              <a:off x="1288944" y="1830153"/>
              <a:ext cx="1317600" cy="8463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 rtl="0"/>
              <a:r>
                <a:rPr lang="cs" sz="1100" b="1" i="0" u="none" baseline="0">
                  <a:solidFill>
                    <a:schemeClr val="accent1"/>
                  </a:solidFill>
                </a:rPr>
                <a:t>Operace </a:t>
              </a:r>
              <a:br>
                <a:rPr lang="cs" sz="1100" b="1">
                  <a:solidFill>
                    <a:schemeClr val="accent1"/>
                  </a:solidFill>
                </a:rPr>
              </a:br>
              <a:r>
                <a:rPr lang="cs" sz="1100" b="1" i="0" u="none" baseline="0">
                  <a:solidFill>
                    <a:schemeClr val="accent1"/>
                  </a:solidFill>
                </a:rPr>
                <a:t>prsu</a:t>
              </a:r>
            </a:p>
            <a:p>
              <a:pPr algn="l" rtl="0"/>
              <a:r>
                <a:rPr lang="cs" sz="900" b="0" i="0" u="none" baseline="0">
                  <a:solidFill>
                    <a:schemeClr val="accent1"/>
                  </a:solidFill>
                </a:rPr>
                <a:t>(2 studie, </a:t>
              </a:r>
              <a:br>
                <a:rPr lang="cs" sz="900">
                  <a:solidFill>
                    <a:schemeClr val="accent1"/>
                  </a:solidFill>
                </a:rPr>
              </a:br>
              <a:r>
                <a:rPr lang="cs" sz="900" b="0" i="0" u="none" baseline="0">
                  <a:solidFill>
                    <a:schemeClr val="accent1"/>
                  </a:solidFill>
                </a:rPr>
                <a:t>420 pacientů; </a:t>
              </a:r>
              <a:br>
                <a:rPr lang="cs" sz="900">
                  <a:solidFill>
                    <a:schemeClr val="accent1"/>
                  </a:solidFill>
                </a:rPr>
              </a:br>
              <a:r>
                <a:rPr lang="cs" sz="900" b="0" i="0" u="none" baseline="0">
                  <a:solidFill>
                    <a:schemeClr val="accent1"/>
                  </a:solidFill>
                </a:rPr>
                <a:t>p = 0,04)  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D95A461E-B036-244E-9B3B-236C4647C978}"/>
                </a:ext>
              </a:extLst>
            </p:cNvPr>
            <p:cNvSpPr/>
            <p:nvPr/>
          </p:nvSpPr>
          <p:spPr>
            <a:xfrm>
              <a:off x="432000" y="1802816"/>
              <a:ext cx="929617" cy="507831"/>
            </a:xfrm>
            <a:prstGeom prst="rect">
              <a:avLst/>
            </a:prstGeom>
          </p:spPr>
          <p:txBody>
            <a:bodyPr wrap="square" bIns="0">
              <a:spAutoFit/>
            </a:bodyPr>
            <a:lstStyle/>
            <a:p>
              <a:pPr algn="ctr" rtl="0"/>
              <a:r>
                <a:rPr lang="cs" sz="3000" b="1" i="0" u="none" baseline="0">
                  <a:solidFill>
                    <a:schemeClr val="tx2"/>
                  </a:solidFill>
                </a:rPr>
                <a:t>64%</a:t>
              </a:r>
              <a:endParaRPr lang="cs" sz="3000" b="1" dirty="0">
                <a:solidFill>
                  <a:schemeClr val="tx2"/>
                </a:solidFill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73BE13E0-E64D-5B41-A3E1-9AFD0B5FE8B2}"/>
                </a:ext>
              </a:extLst>
            </p:cNvPr>
            <p:cNvSpPr/>
            <p:nvPr/>
          </p:nvSpPr>
          <p:spPr>
            <a:xfrm>
              <a:off x="449446" y="2333322"/>
              <a:ext cx="929617" cy="230832"/>
            </a:xfrm>
            <a:prstGeom prst="rect">
              <a:avLst/>
            </a:prstGeom>
          </p:spPr>
          <p:txBody>
            <a:bodyPr wrap="square" tIns="0">
              <a:spAutoFit/>
            </a:bodyPr>
            <a:lstStyle/>
            <a:p>
              <a:pPr algn="ctr" rtl="0"/>
              <a:r>
                <a:rPr lang="cs" sz="1200" b="1" i="0" u="none" baseline="0">
                  <a:solidFill>
                    <a:schemeClr val="tx2"/>
                  </a:solidFill>
                </a:rPr>
                <a:t>pokles</a:t>
              </a:r>
              <a:r>
                <a:rPr lang="cs" sz="1200" b="0" i="0" u="none" baseline="0">
                  <a:solidFill>
                    <a:schemeClr val="tx2"/>
                  </a:solidFill>
                </a:rPr>
                <a:t> 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4B722394-80D2-7146-8C75-B2328629D16B}"/>
              </a:ext>
            </a:extLst>
          </p:cNvPr>
          <p:cNvGrpSpPr/>
          <p:nvPr/>
        </p:nvGrpSpPr>
        <p:grpSpPr>
          <a:xfrm>
            <a:off x="1049674" y="2877856"/>
            <a:ext cx="2174037" cy="1189751"/>
            <a:chOff x="432000" y="2988672"/>
            <a:chExt cx="2174037" cy="1189751"/>
          </a:xfrm>
        </p:grpSpPr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CC64D696-DD0D-E94C-BD90-5B60AD52F3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498" y="2988672"/>
              <a:ext cx="832462" cy="1128448"/>
            </a:xfrm>
            <a:prstGeom prst="rect">
              <a:avLst/>
            </a:prstGeom>
          </p:spPr>
        </p:pic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370D39E8-8F61-7040-841D-766C347ADF68}"/>
                </a:ext>
              </a:extLst>
            </p:cNvPr>
            <p:cNvSpPr/>
            <p:nvPr/>
          </p:nvSpPr>
          <p:spPr>
            <a:xfrm>
              <a:off x="1288944" y="3332037"/>
              <a:ext cx="1317093" cy="8463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 rtl="0"/>
              <a:r>
                <a:rPr lang="cs" sz="1100" b="1" i="0" u="none" baseline="0">
                  <a:solidFill>
                    <a:schemeClr val="accent1"/>
                  </a:solidFill>
                </a:rPr>
                <a:t>Porodnická </a:t>
              </a:r>
              <a:br>
                <a:rPr lang="cs" sz="1100" b="1">
                  <a:solidFill>
                    <a:schemeClr val="accent1"/>
                  </a:solidFill>
                </a:rPr>
              </a:br>
              <a:r>
                <a:rPr lang="cs" sz="1100" b="1" i="0" u="none" baseline="0">
                  <a:solidFill>
                    <a:schemeClr val="accent1"/>
                  </a:solidFill>
                </a:rPr>
                <a:t>operace</a:t>
              </a:r>
            </a:p>
            <a:p>
              <a:pPr algn="l" rtl="0"/>
              <a:r>
                <a:rPr lang="cs" sz="900" b="0" i="0" u="none" baseline="0">
                  <a:solidFill>
                    <a:schemeClr val="accent1"/>
                  </a:solidFill>
                </a:rPr>
                <a:t>(3 studie, </a:t>
              </a:r>
              <a:br>
                <a:rPr lang="cs" sz="900">
                  <a:solidFill>
                    <a:schemeClr val="accent1"/>
                  </a:solidFill>
                </a:rPr>
              </a:br>
              <a:r>
                <a:rPr lang="cs" sz="900" b="0" i="0" u="none" baseline="0">
                  <a:solidFill>
                    <a:schemeClr val="accent1"/>
                  </a:solidFill>
                </a:rPr>
                <a:t>2 911 pacientů; </a:t>
              </a:r>
              <a:br>
                <a:rPr lang="cs" sz="900">
                  <a:solidFill>
                    <a:schemeClr val="accent1"/>
                  </a:solidFill>
                </a:rPr>
              </a:br>
              <a:r>
                <a:rPr lang="cs" sz="900" b="0" i="0" u="none" baseline="0">
                  <a:solidFill>
                    <a:schemeClr val="accent1"/>
                  </a:solidFill>
                </a:rPr>
                <a:t>p = 0,003)  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3981574D-200C-FE44-8A37-9F97EF1D0D99}"/>
                </a:ext>
              </a:extLst>
            </p:cNvPr>
            <p:cNvSpPr/>
            <p:nvPr/>
          </p:nvSpPr>
          <p:spPr>
            <a:xfrm>
              <a:off x="432000" y="3304700"/>
              <a:ext cx="929617" cy="507831"/>
            </a:xfrm>
            <a:prstGeom prst="rect">
              <a:avLst/>
            </a:prstGeom>
          </p:spPr>
          <p:txBody>
            <a:bodyPr wrap="square" bIns="0">
              <a:spAutoFit/>
            </a:bodyPr>
            <a:lstStyle/>
            <a:p>
              <a:pPr algn="ctr" rtl="0"/>
              <a:r>
                <a:rPr lang="cs" sz="3000" b="1" i="0" u="none" baseline="0">
                  <a:solidFill>
                    <a:schemeClr val="tx2"/>
                  </a:solidFill>
                </a:rPr>
                <a:t>51%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42DB9CFC-BFFF-474F-BDC3-6FA4F85571DA}"/>
                </a:ext>
              </a:extLst>
            </p:cNvPr>
            <p:cNvSpPr/>
            <p:nvPr/>
          </p:nvSpPr>
          <p:spPr>
            <a:xfrm>
              <a:off x="449446" y="3835206"/>
              <a:ext cx="929617" cy="230832"/>
            </a:xfrm>
            <a:prstGeom prst="rect">
              <a:avLst/>
            </a:prstGeom>
          </p:spPr>
          <p:txBody>
            <a:bodyPr wrap="square" tIns="0">
              <a:spAutoFit/>
            </a:bodyPr>
            <a:lstStyle/>
            <a:p>
              <a:pPr algn="ctr" rtl="0"/>
              <a:r>
                <a:rPr lang="cs" sz="1200" b="1" i="0" u="none" baseline="0">
                  <a:solidFill>
                    <a:schemeClr val="tx2"/>
                  </a:solidFill>
                </a:rPr>
                <a:t>pokles</a:t>
              </a:r>
              <a:r>
                <a:rPr lang="cs" sz="1200" b="0" i="0" u="none" baseline="0">
                  <a:solidFill>
                    <a:schemeClr val="tx2"/>
                  </a:solidFill>
                </a:rPr>
                <a:t> 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124B339F-231C-D549-9723-21AB14ADF805}"/>
              </a:ext>
            </a:extLst>
          </p:cNvPr>
          <p:cNvGrpSpPr/>
          <p:nvPr/>
        </p:nvGrpSpPr>
        <p:grpSpPr>
          <a:xfrm>
            <a:off x="3574566" y="2877856"/>
            <a:ext cx="2174544" cy="1189751"/>
            <a:chOff x="8955341" y="2988672"/>
            <a:chExt cx="2174544" cy="1189751"/>
          </a:xfrm>
        </p:grpSpPr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F4D8269C-AD4E-484A-831E-1EEA20318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95824" y="2988672"/>
              <a:ext cx="832462" cy="1128448"/>
            </a:xfrm>
            <a:prstGeom prst="rect">
              <a:avLst/>
            </a:prstGeom>
          </p:spPr>
        </p:pic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3137C4DE-AD54-0947-88EB-E08D31E55612}"/>
                </a:ext>
              </a:extLst>
            </p:cNvPr>
            <p:cNvSpPr/>
            <p:nvPr/>
          </p:nvSpPr>
          <p:spPr>
            <a:xfrm>
              <a:off x="9812285" y="3332037"/>
              <a:ext cx="1317600" cy="8463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 rtl="0"/>
              <a:r>
                <a:rPr lang="cs" sz="1100" b="1" i="0" u="none" baseline="0">
                  <a:solidFill>
                    <a:schemeClr val="accent1"/>
                  </a:solidFill>
                </a:rPr>
                <a:t>Cévní </a:t>
              </a:r>
              <a:br>
                <a:rPr lang="cs" sz="1100" b="1">
                  <a:solidFill>
                    <a:schemeClr val="accent1"/>
                  </a:solidFill>
                </a:rPr>
              </a:br>
              <a:r>
                <a:rPr lang="cs" sz="1100" b="1" i="0" u="none" baseline="0">
                  <a:solidFill>
                    <a:schemeClr val="accent1"/>
                  </a:solidFill>
                </a:rPr>
                <a:t>operace</a:t>
              </a:r>
            </a:p>
            <a:p>
              <a:pPr algn="l" rtl="0"/>
              <a:r>
                <a:rPr lang="cs" sz="900" b="0" i="0" u="none" baseline="0">
                  <a:solidFill>
                    <a:schemeClr val="accent1"/>
                  </a:solidFill>
                </a:rPr>
                <a:t>(2 studie, </a:t>
              </a:r>
              <a:br>
                <a:rPr lang="cs" sz="900">
                  <a:solidFill>
                    <a:schemeClr val="accent1"/>
                  </a:solidFill>
                </a:rPr>
              </a:br>
              <a:r>
                <a:rPr lang="cs" sz="900" b="0" i="0" u="none" baseline="0">
                  <a:solidFill>
                    <a:schemeClr val="accent1"/>
                  </a:solidFill>
                </a:rPr>
                <a:t>193 pacientů; </a:t>
              </a:r>
              <a:br>
                <a:rPr lang="cs" sz="900">
                  <a:solidFill>
                    <a:schemeClr val="accent1"/>
                  </a:solidFill>
                </a:rPr>
              </a:br>
              <a:r>
                <a:rPr lang="cs" sz="900" b="0" i="0" u="none" baseline="0">
                  <a:solidFill>
                    <a:schemeClr val="accent1"/>
                  </a:solidFill>
                </a:rPr>
                <a:t>p = 0,03)  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511E03E1-C875-0F4F-8E38-69102C646649}"/>
                </a:ext>
              </a:extLst>
            </p:cNvPr>
            <p:cNvSpPr/>
            <p:nvPr/>
          </p:nvSpPr>
          <p:spPr>
            <a:xfrm>
              <a:off x="8955341" y="3304700"/>
              <a:ext cx="929617" cy="507831"/>
            </a:xfrm>
            <a:prstGeom prst="rect">
              <a:avLst/>
            </a:prstGeom>
          </p:spPr>
          <p:txBody>
            <a:bodyPr wrap="square" bIns="0">
              <a:spAutoFit/>
            </a:bodyPr>
            <a:lstStyle/>
            <a:p>
              <a:pPr algn="ctr" rtl="0"/>
              <a:r>
                <a:rPr lang="cs" sz="3000" b="1" i="0" u="none" baseline="0">
                  <a:solidFill>
                    <a:schemeClr val="tx2"/>
                  </a:solidFill>
                </a:rPr>
                <a:t>78%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F5657B8E-DD9D-6647-B1C8-AB928108A862}"/>
                </a:ext>
              </a:extLst>
            </p:cNvPr>
            <p:cNvSpPr/>
            <p:nvPr/>
          </p:nvSpPr>
          <p:spPr>
            <a:xfrm>
              <a:off x="8972787" y="3835206"/>
              <a:ext cx="929617" cy="230832"/>
            </a:xfrm>
            <a:prstGeom prst="rect">
              <a:avLst/>
            </a:prstGeom>
          </p:spPr>
          <p:txBody>
            <a:bodyPr wrap="square" tIns="0">
              <a:spAutoFit/>
            </a:bodyPr>
            <a:lstStyle/>
            <a:p>
              <a:pPr algn="ctr" rtl="0"/>
              <a:r>
                <a:rPr lang="cs" sz="1200" b="1" i="0" u="none" baseline="0">
                  <a:solidFill>
                    <a:schemeClr val="tx2"/>
                  </a:solidFill>
                </a:rPr>
                <a:t>pokles</a:t>
              </a:r>
              <a:r>
                <a:rPr lang="cs" sz="1200" b="0" i="0" u="none" baseline="0">
                  <a:solidFill>
                    <a:schemeClr val="tx2"/>
                  </a:solidFill>
                </a:rPr>
                <a:t>  </a:t>
              </a:r>
            </a:p>
          </p:txBody>
        </p:sp>
      </p:grpSp>
      <p:sp>
        <p:nvSpPr>
          <p:cNvPr id="36" name="Rectangle 35"/>
          <p:cNvSpPr/>
          <p:nvPr/>
        </p:nvSpPr>
        <p:spPr>
          <a:xfrm>
            <a:off x="432000" y="4511369"/>
            <a:ext cx="8416367" cy="355720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marL="90000" indent="-90000" algn="l" rtl="0">
              <a:spcAft>
                <a:spcPts val="200"/>
              </a:spcAft>
            </a:pPr>
            <a:r>
              <a:rPr lang="cs" sz="600" b="1" i="0" u="none" baseline="0">
                <a:solidFill>
                  <a:schemeClr val="accent1"/>
                </a:solidFill>
              </a:rPr>
              <a:t>Reference: </a:t>
            </a:r>
          </a:p>
          <a:p>
            <a:pPr marL="90000" indent="-90000" algn="l" rtl="0">
              <a:buFont typeface="+mj-lt"/>
              <a:buAutoNum type="arabicPeriod"/>
            </a:pPr>
            <a:r>
              <a:rPr lang="cs" sz="600" b="1" i="0" u="none" baseline="0">
                <a:solidFill>
                  <a:schemeClr val="accent1"/>
                </a:solidFill>
              </a:rPr>
              <a:t> </a:t>
            </a:r>
            <a:r>
              <a:rPr lang="cs" sz="600" b="0" i="0" u="none" baseline="0">
                <a:solidFill>
                  <a:schemeClr val="accent1"/>
                </a:solidFill>
              </a:rPr>
              <a:t>Smith &amp; Nephew. Duben 2019. Outcomes following PICO compared to conventional dressings when used prophylactically on closed surgical incisions: systematic literature review and meta-analysis </a:t>
            </a:r>
            <a:r>
              <a:rPr lang="cs" sz="600" b="0" i="1" u="none" baseline="0">
                <a:solidFill>
                  <a:schemeClr val="accent1"/>
                </a:solidFill>
              </a:rPr>
              <a:t>(Výsledky po použití PICO ve srovnání s konvenčními typy krytí při profylaktickém použití na uzavřených chirurgických inciziích: systematický přehled literatury a metaanalýza)</a:t>
            </a:r>
            <a:r>
              <a:rPr lang="cs" sz="600" b="0" i="0" u="none" baseline="0">
                <a:solidFill>
                  <a:schemeClr val="accent1"/>
                </a:solidFill>
              </a:rPr>
              <a:t>. Číslo zprávy: EO/AWM/PICO/004/v3</a:t>
            </a:r>
            <a:endParaRPr lang="cs" sz="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488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cs" b="1" i="0" u="none" baseline="0"/>
              <a:t>Dopady systému PICO</a:t>
            </a:r>
            <a:r>
              <a:rPr lang="cs" b="1" i="0" u="none" baseline="0">
                <a:latin typeface="Smith&amp;amp;amp;NephewLF" panose="020F0500030000020004" pitchFamily="34" charset="0"/>
              </a:rPr>
              <a:t>™</a:t>
            </a:r>
            <a:r>
              <a:rPr lang="cs" b="1" i="0" u="none" baseline="0"/>
              <a:t> sNPWT na vznik dalších SSC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l" rtl="0"/>
            <a:r>
              <a:rPr lang="cs" b="0" i="0" u="none" baseline="0"/>
              <a:t>Použití systému PICO sNPWT mělo významný přínos oproti standardní péči v případě nekrózy kůže, seromu a dehiscence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02AEE94-5F51-4D4C-9D03-583F62FBFA48}"/>
              </a:ext>
            </a:extLst>
          </p:cNvPr>
          <p:cNvGrpSpPr/>
          <p:nvPr/>
        </p:nvGrpSpPr>
        <p:grpSpPr>
          <a:xfrm>
            <a:off x="5857260" y="972000"/>
            <a:ext cx="2812006" cy="3106887"/>
            <a:chOff x="5512076" y="972000"/>
            <a:chExt cx="2812006" cy="3106887"/>
          </a:xfrm>
        </p:grpSpPr>
        <p:graphicFrame>
          <p:nvGraphicFramePr>
            <p:cNvPr id="11" name="Chart 10"/>
            <p:cNvGraphicFramePr/>
            <p:nvPr>
              <p:extLst>
                <p:ext uri="{D42A27DB-BD31-4B8C-83A1-F6EECF244321}">
                  <p14:modId xmlns:p14="http://schemas.microsoft.com/office/powerpoint/2010/main" val="2975876359"/>
                </p:ext>
              </p:extLst>
            </p:nvPr>
          </p:nvGraphicFramePr>
          <p:xfrm>
            <a:off x="5512076" y="1327797"/>
            <a:ext cx="2812006" cy="20442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2" name="TextBox 11"/>
            <p:cNvSpPr txBox="1"/>
            <p:nvPr/>
          </p:nvSpPr>
          <p:spPr>
            <a:xfrm>
              <a:off x="6115901" y="1888079"/>
              <a:ext cx="160435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cs" sz="3200" b="1" i="0" u="none" baseline="0"/>
                <a:t>30% </a:t>
              </a:r>
            </a:p>
            <a:p>
              <a:pPr algn="ctr" rtl="0"/>
              <a:r>
                <a:rPr lang="cs" b="1" i="0" u="none" baseline="0"/>
                <a:t>pokles </a:t>
              </a:r>
            </a:p>
            <a:p>
              <a:pPr algn="ctr" rtl="0"/>
              <a:r>
                <a:rPr lang="cs" sz="1000" b="0" i="0" u="none" baseline="0"/>
                <a:t>pravděpodobnosti vzniku dehiscence v porovnání se standardní péčí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592199" y="972000"/>
              <a:ext cx="2651760" cy="246221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 rtl="0"/>
              <a:r>
                <a:rPr lang="cs" sz="1600" b="0" i="0" u="none" baseline="0">
                  <a:solidFill>
                    <a:schemeClr val="accent1"/>
                  </a:solidFill>
                </a:rPr>
                <a:t>Dehiscence 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933755" y="3473593"/>
              <a:ext cx="1968648" cy="60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>
                <a:spcBef>
                  <a:spcPts val="200"/>
                </a:spcBef>
              </a:pPr>
              <a:r>
                <a:rPr lang="cs" sz="1000" b="0" i="0" u="none" baseline="0">
                  <a:solidFill>
                    <a:schemeClr val="accent1"/>
                  </a:solidFill>
                </a:rPr>
                <a:t>9 studií; </a:t>
              </a:r>
            </a:p>
            <a:p>
              <a:pPr algn="ctr" rtl="0">
                <a:spcBef>
                  <a:spcPts val="200"/>
                </a:spcBef>
              </a:pPr>
              <a:r>
                <a:rPr lang="cs" sz="1000" b="0" i="0" u="none" baseline="0">
                  <a:solidFill>
                    <a:schemeClr val="accent1"/>
                  </a:solidFill>
                </a:rPr>
                <a:t>1 790 pacientů </a:t>
              </a:r>
            </a:p>
            <a:p>
              <a:pPr algn="ctr" rtl="0">
                <a:spcBef>
                  <a:spcPts val="200"/>
                </a:spcBef>
              </a:pPr>
              <a:r>
                <a:rPr lang="cs" sz="1000" b="0" i="0" u="none" baseline="0">
                  <a:solidFill>
                    <a:schemeClr val="accent1"/>
                  </a:solidFill>
                </a:rPr>
                <a:t>(p = 0,01)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8F29FDC-69E9-514A-B74B-4F0C8FC5A443}"/>
              </a:ext>
            </a:extLst>
          </p:cNvPr>
          <p:cNvGrpSpPr/>
          <p:nvPr/>
        </p:nvGrpSpPr>
        <p:grpSpPr>
          <a:xfrm>
            <a:off x="3175254" y="972000"/>
            <a:ext cx="2812006" cy="3106887"/>
            <a:chOff x="2808152" y="972000"/>
            <a:chExt cx="2812006" cy="3106887"/>
          </a:xfrm>
        </p:grpSpPr>
        <p:graphicFrame>
          <p:nvGraphicFramePr>
            <p:cNvPr id="7" name="Chart 6"/>
            <p:cNvGraphicFramePr/>
            <p:nvPr>
              <p:extLst>
                <p:ext uri="{D42A27DB-BD31-4B8C-83A1-F6EECF244321}">
                  <p14:modId xmlns:p14="http://schemas.microsoft.com/office/powerpoint/2010/main" val="3124281465"/>
                </p:ext>
              </p:extLst>
            </p:nvPr>
          </p:nvGraphicFramePr>
          <p:xfrm>
            <a:off x="2808152" y="1327797"/>
            <a:ext cx="2812006" cy="20442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8" name="TextBox 7"/>
            <p:cNvSpPr txBox="1"/>
            <p:nvPr/>
          </p:nvSpPr>
          <p:spPr>
            <a:xfrm>
              <a:off x="3411977" y="1888079"/>
              <a:ext cx="160435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cs" sz="3200" b="1" i="0" u="none" baseline="0"/>
                <a:t>77% </a:t>
              </a:r>
            </a:p>
            <a:p>
              <a:pPr algn="ctr" rtl="0"/>
              <a:r>
                <a:rPr lang="cs" b="1" i="0" u="none" baseline="0"/>
                <a:t>pokles </a:t>
              </a:r>
            </a:p>
            <a:p>
              <a:pPr algn="ctr" rtl="0"/>
              <a:r>
                <a:rPr lang="cs" sz="1000" b="0" i="0" u="none" baseline="0"/>
                <a:t>pravděpodobnosti vzniku seromu v porovnání se standardní péčí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888275" y="972000"/>
              <a:ext cx="2651760" cy="246221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 rtl="0"/>
              <a:r>
                <a:rPr lang="cs" sz="1600" b="0" i="0" u="none" baseline="0">
                  <a:solidFill>
                    <a:schemeClr val="accent1"/>
                  </a:solidFill>
                </a:rPr>
                <a:t>Serom</a:t>
              </a:r>
              <a:endParaRPr lang="cs" sz="1600" dirty="0">
                <a:solidFill>
                  <a:schemeClr val="accent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324505" y="3473593"/>
              <a:ext cx="1779300" cy="60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>
                <a:spcBef>
                  <a:spcPts val="200"/>
                </a:spcBef>
              </a:pPr>
              <a:r>
                <a:rPr lang="cs" sz="1000" b="0" i="0" u="none" baseline="0">
                  <a:solidFill>
                    <a:schemeClr val="accent1"/>
                  </a:solidFill>
                </a:rPr>
                <a:t>6 studií; </a:t>
              </a:r>
            </a:p>
            <a:p>
              <a:pPr algn="ctr" rtl="0">
                <a:spcBef>
                  <a:spcPts val="200"/>
                </a:spcBef>
              </a:pPr>
              <a:r>
                <a:rPr lang="cs" sz="1000" b="0" i="0" u="none" baseline="0">
                  <a:solidFill>
                    <a:schemeClr val="accent1"/>
                  </a:solidFill>
                </a:rPr>
                <a:t>771 pacientů </a:t>
              </a:r>
            </a:p>
            <a:p>
              <a:pPr algn="ctr" rtl="0">
                <a:spcBef>
                  <a:spcPts val="200"/>
                </a:spcBef>
              </a:pPr>
              <a:r>
                <a:rPr lang="cs" sz="1000" b="0" i="0" u="none" baseline="0">
                  <a:solidFill>
                    <a:schemeClr val="accent1"/>
                  </a:solidFill>
                </a:rPr>
                <a:t>(p &lt; 0,00001)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CD5EDA6-9757-F246-A8FE-09F16F121199}"/>
              </a:ext>
            </a:extLst>
          </p:cNvPr>
          <p:cNvGrpSpPr/>
          <p:nvPr/>
        </p:nvGrpSpPr>
        <p:grpSpPr>
          <a:xfrm>
            <a:off x="473071" y="972000"/>
            <a:ext cx="2832183" cy="3106887"/>
            <a:chOff x="127887" y="972000"/>
            <a:chExt cx="2832183" cy="3106887"/>
          </a:xfrm>
        </p:grpSpPr>
        <p:graphicFrame>
          <p:nvGraphicFramePr>
            <p:cNvPr id="14" name="Chart 13"/>
            <p:cNvGraphicFramePr/>
            <p:nvPr>
              <p:extLst>
                <p:ext uri="{D42A27DB-BD31-4B8C-83A1-F6EECF244321}">
                  <p14:modId xmlns:p14="http://schemas.microsoft.com/office/powerpoint/2010/main" val="3827209688"/>
                </p:ext>
              </p:extLst>
            </p:nvPr>
          </p:nvGraphicFramePr>
          <p:xfrm>
            <a:off x="127887" y="1327797"/>
            <a:ext cx="2832183" cy="20588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5" name="TextBox 14"/>
            <p:cNvSpPr txBox="1"/>
            <p:nvPr/>
          </p:nvSpPr>
          <p:spPr>
            <a:xfrm>
              <a:off x="741800" y="1888079"/>
              <a:ext cx="160435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cs" sz="3200" b="1" i="0" u="none" baseline="0"/>
                <a:t>89% </a:t>
              </a:r>
            </a:p>
            <a:p>
              <a:pPr algn="ctr" rtl="0"/>
              <a:r>
                <a:rPr lang="cs" b="1" i="0" u="none" baseline="0"/>
                <a:t>pokles </a:t>
              </a:r>
            </a:p>
            <a:p>
              <a:pPr algn="ctr" rtl="0"/>
              <a:r>
                <a:rPr lang="cs" sz="1000" b="0" i="0" u="none" baseline="0"/>
                <a:t>pravděpodobnosti vzniku nekrózy kůže v porovnání se standardní péčí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18098" y="972000"/>
              <a:ext cx="2651760" cy="246221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 rtl="0"/>
              <a:r>
                <a:rPr lang="cs" sz="1600" b="0" i="0" u="none" baseline="0">
                  <a:solidFill>
                    <a:schemeClr val="accent1"/>
                  </a:solidFill>
                </a:rPr>
                <a:t>Nekróza kůže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34166" y="3473593"/>
              <a:ext cx="1819624" cy="60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>
                <a:spcBef>
                  <a:spcPts val="200"/>
                </a:spcBef>
              </a:pPr>
              <a:r>
                <a:rPr lang="cs" sz="1000" b="0" i="0" u="none" baseline="0">
                  <a:solidFill>
                    <a:schemeClr val="accent1"/>
                  </a:solidFill>
                </a:rPr>
                <a:t>2 studie; </a:t>
              </a:r>
            </a:p>
            <a:p>
              <a:pPr algn="ctr" rtl="0">
                <a:spcBef>
                  <a:spcPts val="200"/>
                </a:spcBef>
              </a:pPr>
              <a:r>
                <a:rPr lang="cs" sz="1000" b="0" i="0" u="none" baseline="0">
                  <a:solidFill>
                    <a:schemeClr val="accent1"/>
                  </a:solidFill>
                </a:rPr>
                <a:t>474 pacientů </a:t>
              </a:r>
            </a:p>
            <a:p>
              <a:pPr algn="ctr" rtl="0">
                <a:spcBef>
                  <a:spcPts val="200"/>
                </a:spcBef>
              </a:pPr>
              <a:r>
                <a:rPr lang="cs" sz="1000" b="0" i="0" u="none" baseline="0">
                  <a:solidFill>
                    <a:schemeClr val="accent1"/>
                  </a:solidFill>
                </a:rPr>
                <a:t>(p = 0,0007)</a:t>
              </a:r>
            </a:p>
          </p:txBody>
        </p:sp>
      </p:grpSp>
      <p:sp>
        <p:nvSpPr>
          <p:cNvPr id="22" name="Rectangle 21"/>
          <p:cNvSpPr/>
          <p:nvPr/>
        </p:nvSpPr>
        <p:spPr>
          <a:xfrm>
            <a:off x="432000" y="4505019"/>
            <a:ext cx="8416367" cy="355720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marL="90000" indent="-90000" algn="l" rtl="0">
              <a:spcAft>
                <a:spcPts val="200"/>
              </a:spcAft>
            </a:pPr>
            <a:r>
              <a:rPr lang="cs" sz="600" b="1" i="0" u="none" baseline="0">
                <a:solidFill>
                  <a:schemeClr val="accent1"/>
                </a:solidFill>
              </a:rPr>
              <a:t>Reference: </a:t>
            </a:r>
          </a:p>
          <a:p>
            <a:pPr marL="90000" indent="-90000" algn="l" rtl="0">
              <a:buFont typeface="+mj-lt"/>
              <a:buAutoNum type="arabicPeriod"/>
            </a:pPr>
            <a:r>
              <a:rPr lang="cs" sz="600" b="1" i="0" u="none" baseline="0">
                <a:solidFill>
                  <a:schemeClr val="accent1"/>
                </a:solidFill>
              </a:rPr>
              <a:t> </a:t>
            </a:r>
            <a:r>
              <a:rPr lang="cs" sz="600" b="0" i="0" u="none" baseline="0">
                <a:solidFill>
                  <a:schemeClr val="accent1"/>
                </a:solidFill>
              </a:rPr>
              <a:t>Smith &amp; Nephew. Duben 2019. Outcomes following PICO compared to conventional dressings when used prophylactically on closed surgical incisions: systematic literature review and meta-analysis </a:t>
            </a:r>
            <a:r>
              <a:rPr lang="cs" sz="600" b="0" i="1" u="none" baseline="0">
                <a:solidFill>
                  <a:schemeClr val="accent1"/>
                </a:solidFill>
              </a:rPr>
              <a:t>(Výsledky po použití PICO ve srovnání s konvenčními typy krytí při profylaktickém použití na uzavřených chirurgických inciziích: systematický přehled literatury a metaanalýza)</a:t>
            </a:r>
            <a:r>
              <a:rPr lang="cs" sz="600" b="0" i="0" u="none" baseline="0">
                <a:solidFill>
                  <a:schemeClr val="accent1"/>
                </a:solidFill>
              </a:rPr>
              <a:t>. Číslo zprávy: EO/AWM/PICO/004/v3</a:t>
            </a:r>
            <a:endParaRPr lang="cs" sz="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1821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cs" b="1" i="0" u="none" baseline="0"/>
              <a:t>Zkrácení délky hospitalizace při použití systému PICO</a:t>
            </a:r>
            <a:r>
              <a:rPr lang="cs" b="1" i="0" u="none" baseline="0">
                <a:latin typeface="Smith&amp;amp;amp;NephewLF" panose="020F0500030000020004" pitchFamily="34" charset="0"/>
              </a:rPr>
              <a:t>™</a:t>
            </a:r>
            <a:r>
              <a:rPr lang="cs" b="1" i="0" u="none" baseline="0"/>
              <a:t> sNPWT</a:t>
            </a:r>
            <a:endParaRPr lang="c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l" rtl="0"/>
            <a:r>
              <a:rPr lang="cs" b="0" i="0" u="none" baseline="0"/>
              <a:t>Pacienti léčení pomocí sNPWT PICO namísto standardní péče byli hospitalizováni kratší dobu</a:t>
            </a:r>
          </a:p>
          <a:p>
            <a:endParaRPr lang="c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31081DA-A7E8-994B-A8B8-584EE2C60EFF}"/>
              </a:ext>
            </a:extLst>
          </p:cNvPr>
          <p:cNvGrpSpPr/>
          <p:nvPr/>
        </p:nvGrpSpPr>
        <p:grpSpPr>
          <a:xfrm>
            <a:off x="510088" y="1422336"/>
            <a:ext cx="4880933" cy="1769402"/>
            <a:chOff x="170973" y="1300931"/>
            <a:chExt cx="4880933" cy="176940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0973" y="1495543"/>
              <a:ext cx="1766828" cy="1384253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C0F5B2E-5824-4A49-A1CD-94DBBEE0C82E}"/>
                </a:ext>
              </a:extLst>
            </p:cNvPr>
            <p:cNvGrpSpPr/>
            <p:nvPr/>
          </p:nvGrpSpPr>
          <p:grpSpPr>
            <a:xfrm>
              <a:off x="1937801" y="1300931"/>
              <a:ext cx="3114105" cy="1769402"/>
              <a:chOff x="3978548" y="1300931"/>
              <a:chExt cx="3114105" cy="1769402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16FD03BC-7BCC-3A4C-8B18-415FE7AB6D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87094" y="1300931"/>
                <a:ext cx="753361" cy="1021223"/>
              </a:xfrm>
              <a:prstGeom prst="rect">
                <a:avLst/>
              </a:prstGeom>
            </p:spPr>
          </p:pic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C8E449E-948C-FC4C-B83C-5EC3BE7D97EE}"/>
                  </a:ext>
                </a:extLst>
              </p:cNvPr>
              <p:cNvSpPr txBox="1"/>
              <p:nvPr/>
            </p:nvSpPr>
            <p:spPr>
              <a:xfrm>
                <a:off x="3978548" y="1495543"/>
                <a:ext cx="3114105" cy="15747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0"/>
                <a:r>
                  <a:rPr lang="cs" sz="3000" b="0" i="0" u="none" baseline="0">
                    <a:solidFill>
                      <a:schemeClr val="bg2"/>
                    </a:solidFill>
                    <a:sym typeface="Wingdings" panose="05000000000000000000" pitchFamily="2" charset="2"/>
                  </a:rPr>
                  <a:t> </a:t>
                </a:r>
                <a:r>
                  <a:rPr lang="cs" sz="3000" b="1" i="0" u="none" baseline="0">
                    <a:solidFill>
                      <a:schemeClr val="tx2"/>
                    </a:solidFill>
                    <a:sym typeface="Wingdings" panose="05000000000000000000" pitchFamily="2" charset="2"/>
                  </a:rPr>
                  <a:t>1,75 </a:t>
                </a:r>
                <a:br>
                  <a:rPr lang="cs" sz="3000" b="1">
                    <a:solidFill>
                      <a:schemeClr val="tx2"/>
                    </a:solidFill>
                    <a:sym typeface="Wingdings" panose="05000000000000000000" pitchFamily="2" charset="2"/>
                  </a:rPr>
                </a:br>
                <a:r>
                  <a:rPr lang="cs" sz="1600" b="1" i="0" u="none" baseline="0">
                    <a:solidFill>
                      <a:schemeClr val="tx2"/>
                    </a:solidFill>
                    <a:sym typeface="Wingdings" panose="05000000000000000000" pitchFamily="2" charset="2"/>
                  </a:rPr>
                  <a:t>dne</a:t>
                </a:r>
              </a:p>
              <a:p>
                <a:pPr algn="ctr" rtl="0">
                  <a:spcBef>
                    <a:spcPts val="1000"/>
                  </a:spcBef>
                </a:pPr>
                <a:r>
                  <a:rPr lang="cs" sz="1400" b="0" i="0" u="none" baseline="0">
                    <a:solidFill>
                      <a:schemeClr val="accent1"/>
                    </a:solidFill>
                    <a:sym typeface="Wingdings" panose="05000000000000000000" pitchFamily="2" charset="2"/>
                  </a:rPr>
                  <a:t>průměrný rozdíl v délce hospitalizace </a:t>
                </a:r>
                <a:br>
                  <a:rPr lang="cs" sz="1400">
                    <a:solidFill>
                      <a:schemeClr val="accent1"/>
                    </a:solidFill>
                    <a:sym typeface="Wingdings" panose="05000000000000000000" pitchFamily="2" charset="2"/>
                  </a:rPr>
                </a:br>
                <a:r>
                  <a:rPr lang="cs" sz="1400" b="0" i="0" u="none" baseline="0">
                    <a:solidFill>
                      <a:schemeClr val="accent1"/>
                    </a:solidFill>
                    <a:sym typeface="Wingdings" panose="05000000000000000000" pitchFamily="2" charset="2"/>
                  </a:rPr>
                  <a:t>se systémem PICO sNPWT v porovnání se standardní péčí </a:t>
                </a:r>
                <a:br>
                  <a:rPr lang="cs" sz="1400">
                    <a:solidFill>
                      <a:schemeClr val="accent1"/>
                    </a:solidFill>
                    <a:sym typeface="Wingdings" panose="05000000000000000000" pitchFamily="2" charset="2"/>
                  </a:rPr>
                </a:br>
                <a:r>
                  <a:rPr lang="cs" sz="1400" b="0" i="0" u="none" baseline="0">
                    <a:solidFill>
                      <a:schemeClr val="accent1"/>
                    </a:solidFill>
                    <a:sym typeface="Wingdings" panose="05000000000000000000" pitchFamily="2" charset="2"/>
                  </a:rPr>
                  <a:t>(10 studií; 948 pacientů; p = 0,0002) </a:t>
                </a:r>
                <a:endParaRPr lang="cs" sz="1400" dirty="0">
                  <a:solidFill>
                    <a:schemeClr val="accent1"/>
                  </a:solidFill>
                </a:endParaRPr>
              </a:p>
            </p:txBody>
          </p: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34055AB-4716-0449-8703-FE15FC9CEF88}"/>
              </a:ext>
            </a:extLst>
          </p:cNvPr>
          <p:cNvGrpSpPr/>
          <p:nvPr/>
        </p:nvGrpSpPr>
        <p:grpSpPr>
          <a:xfrm>
            <a:off x="5834270" y="3166101"/>
            <a:ext cx="2932043" cy="1345267"/>
            <a:chOff x="5390727" y="1127774"/>
            <a:chExt cx="2429469" cy="112740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D8FC8F5-CDAD-8343-9641-EA4E5761EE92}"/>
                </a:ext>
              </a:extLst>
            </p:cNvPr>
            <p:cNvSpPr/>
            <p:nvPr/>
          </p:nvSpPr>
          <p:spPr>
            <a:xfrm>
              <a:off x="5390727" y="1276106"/>
              <a:ext cx="2429469" cy="979068"/>
            </a:xfrm>
            <a:prstGeom prst="rect">
              <a:avLst/>
            </a:prstGeom>
            <a:noFill/>
            <a:ln w="6350">
              <a:solidFill>
                <a:srgbClr val="FF7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251999" rIns="72000" bIns="108000" rtlCol="0" anchor="ctr">
              <a:spAutoFit/>
            </a:bodyPr>
            <a:lstStyle/>
            <a:p>
              <a:pPr marL="182563" algn="l" rtl="0"/>
              <a:r>
                <a:rPr lang="cs" sz="1000" b="0" i="0" u="none" baseline="0" dirty="0">
                  <a:solidFill>
                    <a:schemeClr val="accent1"/>
                  </a:solidFill>
                </a:rPr>
                <a:t>Nebyl pozorován žádný rozdíl </a:t>
              </a:r>
              <a:br>
                <a:rPr lang="cs" sz="1000" dirty="0">
                  <a:solidFill>
                    <a:schemeClr val="accent1"/>
                  </a:solidFill>
                </a:rPr>
              </a:br>
              <a:r>
                <a:rPr lang="cs" sz="1000" b="0" i="0" u="none" baseline="0" dirty="0">
                  <a:solidFill>
                    <a:schemeClr val="accent1"/>
                  </a:solidFill>
                </a:rPr>
                <a:t>mezi oběma léčebnými skupinami z hlediska následujících parametrů:</a:t>
              </a:r>
            </a:p>
            <a:p>
              <a:pPr marL="266700" indent="-84138" algn="l" rtl="0">
                <a:buFont typeface="Arial" panose="020B0604020202020204" pitchFamily="34" charset="0"/>
                <a:buChar char="•"/>
              </a:pPr>
              <a:r>
                <a:rPr lang="cs" sz="1000" b="0" i="0" u="none" baseline="0" dirty="0">
                  <a:solidFill>
                    <a:schemeClr val="accent1"/>
                  </a:solidFill>
                </a:rPr>
                <a:t>Opětovná hospitalizace (9 studií; 966 pacientů)</a:t>
              </a:r>
            </a:p>
            <a:p>
              <a:pPr marL="266700" indent="-84138" algn="l" rtl="0">
                <a:buFont typeface="Arial" panose="020B0604020202020204" pitchFamily="34" charset="0"/>
                <a:buChar char="•"/>
              </a:pPr>
              <a:r>
                <a:rPr lang="cs" sz="1000" b="0" i="0" u="none" baseline="0" dirty="0">
                  <a:solidFill>
                    <a:schemeClr val="accent1"/>
                  </a:solidFill>
                </a:rPr>
                <a:t>Reoperace (9 studie, 1 385 pacientů)</a:t>
              </a:r>
              <a:endParaRPr lang="cs" sz="1050" dirty="0">
                <a:solidFill>
                  <a:schemeClr val="accent1"/>
                </a:solidFill>
              </a:endParaRP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D6C2BB6-A0AF-724C-AE9A-BD338383FD7A}"/>
                </a:ext>
              </a:extLst>
            </p:cNvPr>
            <p:cNvGrpSpPr/>
            <p:nvPr/>
          </p:nvGrpSpPr>
          <p:grpSpPr>
            <a:xfrm>
              <a:off x="5573485" y="1127774"/>
              <a:ext cx="321130" cy="392175"/>
              <a:chOff x="6302829" y="2279315"/>
              <a:chExt cx="388543" cy="474500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1629DA26-1262-5F45-9D7E-E9895CFF2FD7}"/>
                  </a:ext>
                </a:extLst>
              </p:cNvPr>
              <p:cNvSpPr/>
              <p:nvPr/>
            </p:nvSpPr>
            <p:spPr>
              <a:xfrm>
                <a:off x="6302829" y="2351314"/>
                <a:ext cx="386442" cy="40250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cs"/>
              </a:p>
            </p:txBody>
          </p:sp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7D4F17E4-D35E-6B48-9063-140751E0C8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09510" y="2279315"/>
                <a:ext cx="381862" cy="364890"/>
              </a:xfrm>
              <a:prstGeom prst="rect">
                <a:avLst/>
              </a:prstGeom>
            </p:spPr>
          </p:pic>
        </p:grpSp>
      </p:grpSp>
      <p:sp>
        <p:nvSpPr>
          <p:cNvPr id="15" name="Rectangle 14"/>
          <p:cNvSpPr/>
          <p:nvPr/>
        </p:nvSpPr>
        <p:spPr>
          <a:xfrm>
            <a:off x="432000" y="4511369"/>
            <a:ext cx="8416367" cy="355720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marL="90000" indent="-90000" algn="l" rtl="0">
              <a:spcAft>
                <a:spcPts val="200"/>
              </a:spcAft>
            </a:pPr>
            <a:r>
              <a:rPr lang="cs" sz="600" b="1" i="0" u="none" baseline="0">
                <a:solidFill>
                  <a:schemeClr val="accent1"/>
                </a:solidFill>
              </a:rPr>
              <a:t>Reference: </a:t>
            </a:r>
          </a:p>
          <a:p>
            <a:pPr marL="90000" indent="-90000" algn="l" rtl="0">
              <a:buFont typeface="+mj-lt"/>
              <a:buAutoNum type="arabicPeriod"/>
            </a:pPr>
            <a:r>
              <a:rPr lang="cs" sz="600" b="1" i="0" u="none" baseline="0">
                <a:solidFill>
                  <a:schemeClr val="accent1"/>
                </a:solidFill>
              </a:rPr>
              <a:t> </a:t>
            </a:r>
            <a:r>
              <a:rPr lang="cs" sz="600" b="0" i="0" u="none" baseline="0">
                <a:solidFill>
                  <a:schemeClr val="accent1"/>
                </a:solidFill>
              </a:rPr>
              <a:t>Smith &amp; Nephew. Duben 2019. Outcomes following PICO compared to conventional dressings when used prophylactically on closed surgical incisions: systematic literature review and meta-analysis </a:t>
            </a:r>
            <a:r>
              <a:rPr lang="cs" sz="600" b="0" i="1" u="none" baseline="0">
                <a:solidFill>
                  <a:schemeClr val="accent1"/>
                </a:solidFill>
              </a:rPr>
              <a:t>(Výsledky po použití PICO ve srovnání s konvenčními typy krytí při profylaktickém použití na uzavřených chirurgických inciziích: systematický přehled literatury a metaanalýza)</a:t>
            </a:r>
            <a:r>
              <a:rPr lang="cs" sz="600" b="0" i="0" u="none" baseline="0">
                <a:solidFill>
                  <a:schemeClr val="accent1"/>
                </a:solidFill>
              </a:rPr>
              <a:t>. Číslo zprávy: EO/AWM/PICO/004/v3</a:t>
            </a:r>
            <a:endParaRPr lang="cs" sz="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795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cs" b="1" i="0" u="none" baseline="0"/>
              <a:t>Shrnutí hlavních zjištění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1" y="1042414"/>
            <a:ext cx="3812996" cy="1990288"/>
          </a:xfrm>
        </p:spPr>
        <p:txBody>
          <a:bodyPr wrap="square">
            <a:spAutoFit/>
          </a:bodyPr>
          <a:lstStyle/>
          <a:p>
            <a:pPr marL="126000" indent="-126000" algn="l" rtl="0">
              <a:lnSpc>
                <a:spcPct val="100000"/>
              </a:lnSpc>
              <a:spcBef>
                <a:spcPts val="600"/>
              </a:spcBef>
            </a:pPr>
            <a:r>
              <a:rPr lang="cs" sz="1100" b="0" i="0" u="none" baseline="0"/>
              <a:t>SSC, jako je infekce v místě chirurgického výkonu (SSI), dehiscence, serom a hematom, mohou zpomalit proces hojení, způsobit abnormální hojení rány a mohou vést k abnormální tvorbě jizvy</a:t>
            </a:r>
            <a:r>
              <a:rPr lang="cs" sz="1100" b="0" i="0" u="none" baseline="30000"/>
              <a:t>1 </a:t>
            </a:r>
          </a:p>
          <a:p>
            <a:pPr marL="288000" lvl="1" indent="-126000" algn="l" rtl="0">
              <a:lnSpc>
                <a:spcPct val="100000"/>
              </a:lnSpc>
              <a:spcBef>
                <a:spcPts val="200"/>
              </a:spcBef>
              <a:buFont typeface="System Font Regular"/>
              <a:buChar char="–"/>
            </a:pPr>
            <a:r>
              <a:rPr lang="cs" sz="1100" b="0" i="0" u="none" baseline="0"/>
              <a:t>Zejména SSI představuje celosvětově značnou zdravotní zátěž, přičemž její výskyt se liší podle země a typu operace</a:t>
            </a:r>
            <a:r>
              <a:rPr lang="cs" sz="1100" b="0" i="0" u="none" baseline="30000"/>
              <a:t>2</a:t>
            </a:r>
            <a:endParaRPr lang="cs" sz="1100" baseline="30000" dirty="0"/>
          </a:p>
          <a:p>
            <a:pPr marL="126000" indent="-126000" algn="l" rtl="0">
              <a:lnSpc>
                <a:spcPct val="100000"/>
              </a:lnSpc>
              <a:spcBef>
                <a:spcPts val="600"/>
              </a:spcBef>
            </a:pPr>
            <a:r>
              <a:rPr lang="cs" sz="1100" b="0" i="0" u="none" baseline="0"/>
              <a:t>Tento systematický přehled literatury a metaanalýza byly provedeny s cílem zjistit, zda by profylaktické použití PICO sNPWT mohlo pomoci snížit výskyt SSC a potenciálně zajistit efektivitu nemocnic</a:t>
            </a:r>
            <a:r>
              <a:rPr lang="cs" sz="1100" b="0" i="0" u="none" baseline="30000"/>
              <a:t>3</a:t>
            </a:r>
            <a:endParaRPr lang="cs" sz="1100" baseline="30000" dirty="0"/>
          </a:p>
          <a:p>
            <a:pPr marL="288000" lvl="1" indent="-126000" algn="l" rtl="0">
              <a:lnSpc>
                <a:spcPct val="100000"/>
              </a:lnSpc>
              <a:spcBef>
                <a:spcPts val="200"/>
              </a:spcBef>
              <a:buFont typeface="System Font Regular"/>
              <a:buChar char="–"/>
            </a:pPr>
            <a:r>
              <a:rPr lang="cs" sz="1100" b="0" i="0" u="none" baseline="0"/>
              <a:t>Tento typ studie představuje nejvyšší úroveň důkazů, které mohou prokázat přínosy a rizika intervence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l" rtl="0"/>
            <a:r>
              <a:rPr lang="cs" b="0" i="0" u="none" baseline="0"/>
              <a:t>Přínosy použití systému PICO</a:t>
            </a:r>
            <a:r>
              <a:rPr lang="cs" b="0" i="0" u="none" baseline="0">
                <a:latin typeface="Smith&amp;amp;amp;NephewLF" panose="020F0500030000020004" pitchFamily="34" charset="0"/>
              </a:rPr>
              <a:t>™</a:t>
            </a:r>
            <a:r>
              <a:rPr lang="cs" b="0" i="0" u="none" baseline="0"/>
              <a:t> sNPWT u pacientů s chirurgicky uzavřenými incizemi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2000" y="4115684"/>
            <a:ext cx="8570421" cy="750700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l" rtl="0"/>
            <a:r>
              <a:rPr lang="cs" sz="600" b="1" i="0" u="none" baseline="0">
                <a:solidFill>
                  <a:schemeClr val="accent1"/>
                </a:solidFill>
              </a:rPr>
              <a:t>Reference: </a:t>
            </a:r>
          </a:p>
          <a:p>
            <a:pPr marL="90000" indent="-90000" algn="l" rtl="0">
              <a:spcBef>
                <a:spcPts val="200"/>
              </a:spcBef>
              <a:buFont typeface="+mj-lt"/>
              <a:buAutoNum type="arabicPeriod"/>
            </a:pPr>
            <a:r>
              <a:rPr lang="cs" sz="600" b="1" i="0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" sz="600" b="0" i="0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World Union of Healing Societies (WUWHS) Consensus Document. Closed surgical incision management: understanding the role of NPWT</a:t>
            </a:r>
            <a:r>
              <a:rPr lang="cs" sz="600" b="0" i="1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cs" sz="600" b="0" i="0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2016 </a:t>
            </a:r>
            <a:br>
              <a:rPr lang="cs" sz="600">
                <a:solidFill>
                  <a:schemeClr val="accent1"/>
                </a:solidFill>
                <a:latin typeface="Smith&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" sz="600" b="0" i="0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 dispozici na webu: </a:t>
            </a:r>
            <a:r>
              <a:rPr lang="cs" sz="600" b="0" i="0" u="none" baseline="0">
                <a:solidFill>
                  <a:srgbClr val="0070C0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https://www.woundsinternational.com/uploads/resources/b21860dbbd677b6e26d74e21068dd950.pdf</a:t>
            </a:r>
            <a:r>
              <a:rPr lang="cs" sz="600" b="0" i="0" u="none" baseline="0">
                <a:solidFill>
                  <a:srgbClr val="346CDF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" sz="600" b="0" i="0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Naposledy zobrazeno: 5. března 2019</a:t>
            </a:r>
          </a:p>
          <a:p>
            <a:pPr marL="90000" indent="-90000" algn="l" rtl="0">
              <a:spcBef>
                <a:spcPts val="200"/>
              </a:spcBef>
              <a:buFont typeface="+mj-lt"/>
              <a:buAutoNum type="arabicPeriod"/>
            </a:pPr>
            <a:r>
              <a:rPr lang="cs" sz="600" b="1" i="0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" sz="600" b="0" i="0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Světová zdravotnická organizace. Global guidelines for the prevention of surgical site infection </a:t>
            </a:r>
            <a:r>
              <a:rPr lang="cs" sz="600" b="0" i="1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(Doporučené postupy pro prevenci infekce v místě chirurgického výkonu)</a:t>
            </a:r>
            <a:r>
              <a:rPr lang="cs" sz="600" b="0" i="0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2. vydání. Ženeva 2018. </a:t>
            </a:r>
            <a:br>
              <a:rPr lang="cs" sz="600">
                <a:solidFill>
                  <a:schemeClr val="accent1"/>
                </a:solidFill>
                <a:latin typeface="Smith&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" sz="600" b="0" i="0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 dispozici na webu: </a:t>
            </a:r>
            <a:r>
              <a:rPr lang="cs" sz="600" b="0" i="0" u="none" baseline="0">
                <a:solidFill>
                  <a:srgbClr val="0070C0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https://www.who.int/gpsc/ssi-prevention-guidelines/en/</a:t>
            </a:r>
            <a:r>
              <a:rPr lang="cs" sz="600" b="0" i="0" u="none" baseline="0">
                <a:solidFill>
                  <a:srgbClr val="0070C0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" sz="600" b="0" i="0" u="none" baseline="0">
                <a:solidFill>
                  <a:schemeClr val="accent1"/>
                </a:solidFill>
                <a:latin typeface="Smith&amp;amp;amp;NephewLF" panose="020F050003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Naposledy zobrazeno: 5. března 2019 </a:t>
            </a:r>
          </a:p>
          <a:p>
            <a:pPr marL="90000" indent="-90000" algn="l" rtl="0">
              <a:buFont typeface="+mj-lt"/>
              <a:buAutoNum type="arabicPeriod"/>
            </a:pPr>
            <a:r>
              <a:rPr lang="cs" sz="600" b="1" i="0" u="none" baseline="0">
                <a:solidFill>
                  <a:schemeClr val="accent1"/>
                </a:solidFill>
              </a:rPr>
              <a:t> </a:t>
            </a:r>
            <a:r>
              <a:rPr lang="cs" sz="600" b="0" i="0" u="none" baseline="0">
                <a:solidFill>
                  <a:schemeClr val="accent1"/>
                </a:solidFill>
              </a:rPr>
              <a:t>Smith &amp; Nephew. Duben 2019. Outcomes following PICO compared to conventional dressings when used prophylactically on closed surgical incisions: systematic literature review and meta-analysis </a:t>
            </a:r>
            <a:r>
              <a:rPr lang="cs" sz="600" b="0" i="1" u="none" baseline="0">
                <a:solidFill>
                  <a:schemeClr val="accent1"/>
                </a:solidFill>
              </a:rPr>
              <a:t>(Výsledky po použití PICO ve srovnání s konvenčními typy krytí při profylaktickém použití na uzavřených chirurgických inciziích: systematický přehled literatury a metaanalýza)</a:t>
            </a:r>
            <a:r>
              <a:rPr lang="cs" sz="600" b="0" i="0" u="none" baseline="0">
                <a:solidFill>
                  <a:schemeClr val="accent1"/>
                </a:solidFill>
              </a:rPr>
              <a:t>. Číslo zprávy: EO/AWM/PICO/004/v3</a:t>
            </a:r>
            <a:endParaRPr lang="cs" sz="600" dirty="0">
              <a:solidFill>
                <a:schemeClr val="accent1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001BF9B-AC21-1144-B28B-22D49AACD972}"/>
              </a:ext>
            </a:extLst>
          </p:cNvPr>
          <p:cNvGrpSpPr/>
          <p:nvPr/>
        </p:nvGrpSpPr>
        <p:grpSpPr>
          <a:xfrm>
            <a:off x="4853991" y="2224026"/>
            <a:ext cx="3708669" cy="1957752"/>
            <a:chOff x="1043607" y="4847429"/>
            <a:chExt cx="3708669" cy="195775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8CC0CD2-53B2-1447-A2AE-B5F70680E2EA}"/>
                </a:ext>
              </a:extLst>
            </p:cNvPr>
            <p:cNvSpPr txBox="1"/>
            <p:nvPr/>
          </p:nvSpPr>
          <p:spPr>
            <a:xfrm>
              <a:off x="1043607" y="5056672"/>
              <a:ext cx="3708669" cy="1748509"/>
            </a:xfrm>
            <a:prstGeom prst="rect">
              <a:avLst/>
            </a:prstGeom>
            <a:noFill/>
            <a:ln w="6350">
              <a:solidFill>
                <a:schemeClr val="bg2"/>
              </a:solidFill>
            </a:ln>
          </p:spPr>
          <p:txBody>
            <a:bodyPr wrap="square" lIns="144000" tIns="251999" rIns="144000" bIns="108000" rtlCol="0">
              <a:spAutoFit/>
            </a:bodyPr>
            <a:lstStyle/>
            <a:p>
              <a:pPr algn="l" rtl="0"/>
              <a:r>
                <a:rPr lang="cs" sz="1000" b="0" i="0" u="none" baseline="0">
                  <a:solidFill>
                    <a:schemeClr val="accent1"/>
                  </a:solidFill>
                </a:rPr>
                <a:t>Podle tohoto systematického přehledu literatury a metaanalýzy pomohlo profylaktické použití PICO sNPWT významně snížit výskyt SSI ve srovnání se standardní péčí. V několika případech byl přínos zachován i při analýze podle typu operace.</a:t>
              </a:r>
              <a:r>
                <a:rPr lang="cs" sz="1000" b="0" i="0" u="none" baseline="30000">
                  <a:solidFill>
                    <a:schemeClr val="accent1"/>
                  </a:solidFill>
                </a:rPr>
                <a:t>3</a:t>
              </a:r>
              <a:r>
                <a:rPr lang="cs" sz="1000" b="0" i="0" u="none" baseline="0">
                  <a:solidFill>
                    <a:schemeClr val="accent1"/>
                  </a:solidFill>
                </a:rPr>
                <a:t> </a:t>
              </a:r>
              <a:endParaRPr lang="cs" sz="1000" dirty="0">
                <a:solidFill>
                  <a:schemeClr val="accent1"/>
                </a:solidFill>
              </a:endParaRPr>
            </a:p>
            <a:p>
              <a:endParaRPr lang="cs" sz="1000" dirty="0">
                <a:solidFill>
                  <a:schemeClr val="accent1"/>
                </a:solidFill>
              </a:endParaRPr>
            </a:p>
            <a:p>
              <a:pPr algn="l" rtl="0"/>
              <a:r>
                <a:rPr lang="cs" sz="1000" b="0" i="0" u="none" baseline="0">
                  <a:solidFill>
                    <a:schemeClr val="accent1"/>
                  </a:solidFill>
                </a:rPr>
                <a:t>Systém PICO sNPWT také pomohl významně snížit výskyt dalších komplikací v místě zákroku (tj. seromů, kožních nekróz, dehiscencí) ve srovnání se standardní péčí. Použití systému PICO sNPWT namísto standardní péče pomohlo zkrátit délku hospitalizace téměř o 2 dny.</a:t>
              </a:r>
              <a:r>
                <a:rPr lang="cs" sz="1000" b="0" i="0" u="none" baseline="30000">
                  <a:solidFill>
                    <a:schemeClr val="accent1"/>
                  </a:solidFill>
                </a:rPr>
                <a:t>3</a:t>
              </a:r>
              <a:endParaRPr lang="cs" sz="1000" baseline="30000" dirty="0">
                <a:solidFill>
                  <a:schemeClr val="accent1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B91401A-3755-1947-8795-0C4E59FB500A}"/>
                </a:ext>
              </a:extLst>
            </p:cNvPr>
            <p:cNvSpPr/>
            <p:nvPr/>
          </p:nvSpPr>
          <p:spPr>
            <a:xfrm>
              <a:off x="1164572" y="4847429"/>
              <a:ext cx="437680" cy="4066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">
                <a:solidFill>
                  <a:srgbClr val="FFFFFF"/>
                </a:solidFill>
                <a:latin typeface="Smith&amp;NephewLF" charset="0"/>
                <a:ea typeface="Smith&amp;NephewLF" charset="0"/>
                <a:cs typeface="Smith&amp;NephewLF" charset="0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6FDC9EA-55FA-D94F-B015-20DFA713C2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6198" y="4871466"/>
              <a:ext cx="374125" cy="3741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38780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0EE30A25-BDFB-4747-A769-D8905CE28623}"/>
              </a:ext>
            </a:extLst>
          </p:cNvPr>
          <p:cNvSpPr txBox="1">
            <a:spLocks/>
          </p:cNvSpPr>
          <p:nvPr/>
        </p:nvSpPr>
        <p:spPr>
          <a:xfrm>
            <a:off x="432000" y="4817669"/>
            <a:ext cx="5977125" cy="325831"/>
          </a:xfrm>
          <a:prstGeom prst="rect">
            <a:avLst/>
          </a:prstGeom>
        </p:spPr>
        <p:txBody>
          <a:bodyPr vert="horz" lIns="0" tIns="0" rIns="0" bIns="216000" rtlCol="0" anchor="ctr" anchorCtr="0">
            <a:spAutoFit/>
          </a:bodyPr>
          <a:lstStyle>
            <a:defPPr>
              <a:defRPr lang="cs"/>
            </a:defPPr>
            <a:lvl1pPr marL="0" algn="r" defTabSz="914400" rtl="0" eaLnBrk="1" latinLnBrk="0" hangingPunct="1">
              <a:defRPr sz="800" b="1" i="0" kern="1200">
                <a:solidFill>
                  <a:schemeClr val="tx1">
                    <a:tint val="75000"/>
                  </a:schemeClr>
                </a:solidFill>
                <a:latin typeface="Smith&amp;NephewLF" charset="0"/>
                <a:ea typeface="Smith&amp;NephewLF" charset="0"/>
                <a:cs typeface="Smith&amp;NephewLF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cs" sz="700" b="0" i="0" u="none" strike="noStrike" kern="1200" baseline="0">
                <a:solidFill>
                  <a:schemeClr val="accent1"/>
                </a:solidFill>
                <a:latin typeface="Smith&amp;amp;amp;NephewLF" charset="0"/>
                <a:ea typeface="Smith&amp;amp;amp;NephewLF" charset="0"/>
                <a:cs typeface="Smith&amp;amp;amp;NephewLF" charset="0"/>
              </a:rPr>
              <a:t>™Ochranná známka společnosti Smith &amp; Nephew. Všechny ochranné známky jsou uznány. ©</a:t>
            </a:r>
            <a:r>
              <a:rPr lang="cs" sz="700" b="0" i="0" u="none" baseline="0">
                <a:solidFill>
                  <a:schemeClr val="accent1"/>
                </a:solidFill>
              </a:rPr>
              <a:t>Květen 2019 </a:t>
            </a:r>
            <a:r>
              <a:rPr lang="cs" sz="700" b="0" i="0" u="none" strike="noStrike" kern="1200" baseline="0">
                <a:solidFill>
                  <a:schemeClr val="accent1"/>
                </a:solidFill>
                <a:latin typeface="Smith&amp;amp;amp;NephewLF" charset="0"/>
                <a:ea typeface="Smith&amp;amp;amp;NephewLF" charset="0"/>
                <a:cs typeface="Smith&amp;amp;amp;NephewLF" charset="0"/>
              </a:rPr>
              <a:t>Smith &amp; </a:t>
            </a:r>
            <a:r>
              <a:rPr lang="cs" sz="700" b="0" i="0" u="none" baseline="0">
                <a:solidFill>
                  <a:schemeClr val="accent1"/>
                </a:solidFill>
              </a:rPr>
              <a:t>Nephew. AWM-AWD-18850</a:t>
            </a:r>
            <a:r>
              <a:rPr lang="cs" sz="700" b="0" i="0" u="none" baseline="0">
                <a:solidFill>
                  <a:srgbClr val="666666"/>
                </a:solidFill>
              </a:rPr>
              <a:t> </a:t>
            </a:r>
            <a:r>
              <a:rPr lang="cs" sz="700" b="0" i="0" u="none" baseline="0">
                <a:solidFill>
                  <a:schemeClr val="accent1"/>
                </a:solidFill>
              </a:rPr>
              <a:t>| GMC0827</a:t>
            </a:r>
            <a:endParaRPr lang="cs" sz="700" b="0" dirty="0">
              <a:solidFill>
                <a:schemeClr val="accent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0" y="4229592"/>
            <a:ext cx="3998421" cy="338554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ctr" rtl="0"/>
            <a:r>
              <a:rPr lang="cs" sz="800" b="0" i="0" u="none" baseline="0">
                <a:solidFill>
                  <a:srgbClr val="FF7300"/>
                </a:solidFill>
              </a:rPr>
              <a:t>Podrobné informace o produktu, včetně indikací k použití, kontraindikací, bezpečnostních opatření a varování, naleznete před použitím v příslušném návodu k použití (IFU).</a:t>
            </a:r>
            <a:endParaRPr lang="cs" sz="800" baseline="30000" dirty="0">
              <a:solidFill>
                <a:srgbClr val="FF7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122103"/>
      </p:ext>
    </p:extLst>
  </p:cSld>
  <p:clrMapOvr>
    <a:masterClrMapping/>
  </p:clrMapOvr>
</p:sld>
</file>

<file path=ppt/theme/theme1.xml><?xml version="1.0" encoding="utf-8"?>
<a:theme xmlns:a="http://schemas.openxmlformats.org/drawingml/2006/main" name="SN^M021">
  <a:themeElements>
    <a:clrScheme name="S&amp;N Colour theme">
      <a:dk1>
        <a:srgbClr val="484B54"/>
      </a:dk1>
      <a:lt1>
        <a:srgbClr val="FFFFFF"/>
      </a:lt1>
      <a:dk2>
        <a:srgbClr val="484B54"/>
      </a:dk2>
      <a:lt2>
        <a:srgbClr val="FF7300"/>
      </a:lt2>
      <a:accent1>
        <a:srgbClr val="7C7C7C"/>
      </a:accent1>
      <a:accent2>
        <a:srgbClr val="FF7300"/>
      </a:accent2>
      <a:accent3>
        <a:srgbClr val="CAD400"/>
      </a:accent3>
      <a:accent4>
        <a:srgbClr val="FFE400"/>
      </a:accent4>
      <a:accent5>
        <a:srgbClr val="E52A1B"/>
      </a:accent5>
      <a:accent6>
        <a:srgbClr val="54388D"/>
      </a:accent6>
      <a:hlink>
        <a:srgbClr val="4354A1"/>
      </a:hlink>
      <a:folHlink>
        <a:srgbClr val="8AC2EB"/>
      </a:folHlink>
    </a:clrScheme>
    <a:fontScheme name="Custom 1">
      <a:majorFont>
        <a:latin typeface="Smith&amp;NephewLF"/>
        <a:ea typeface=""/>
        <a:cs typeface=""/>
      </a:majorFont>
      <a:minorFont>
        <a:latin typeface="Smith&amp;NephewL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solidFill>
            <a:schemeClr val="bg2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N^M001">
  <a:themeElements>
    <a:clrScheme name="S&amp;N Colour theme">
      <a:dk1>
        <a:srgbClr val="484B54"/>
      </a:dk1>
      <a:lt1>
        <a:srgbClr val="FFFFFF"/>
      </a:lt1>
      <a:dk2>
        <a:srgbClr val="484B54"/>
      </a:dk2>
      <a:lt2>
        <a:srgbClr val="FF7300"/>
      </a:lt2>
      <a:accent1>
        <a:srgbClr val="7C7C7C"/>
      </a:accent1>
      <a:accent2>
        <a:srgbClr val="FF7300"/>
      </a:accent2>
      <a:accent3>
        <a:srgbClr val="CAD400"/>
      </a:accent3>
      <a:accent4>
        <a:srgbClr val="FFE400"/>
      </a:accent4>
      <a:accent5>
        <a:srgbClr val="E52A1B"/>
      </a:accent5>
      <a:accent6>
        <a:srgbClr val="54388D"/>
      </a:accent6>
      <a:hlink>
        <a:srgbClr val="4354A1"/>
      </a:hlink>
      <a:folHlink>
        <a:srgbClr val="8AC2EB"/>
      </a:folHlink>
    </a:clrScheme>
    <a:fontScheme name="Smith &amp; Nephew">
      <a:majorFont>
        <a:latin typeface="Smith&amp;NephewLF"/>
        <a:ea typeface=""/>
        <a:cs typeface=""/>
      </a:majorFont>
      <a:minorFont>
        <a:latin typeface="Smith&amp;NephewL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N^M020">
  <a:themeElements>
    <a:clrScheme name="S&amp;N Colour theme">
      <a:dk1>
        <a:srgbClr val="484B54"/>
      </a:dk1>
      <a:lt1>
        <a:srgbClr val="FFFFFF"/>
      </a:lt1>
      <a:dk2>
        <a:srgbClr val="484B54"/>
      </a:dk2>
      <a:lt2>
        <a:srgbClr val="FF7300"/>
      </a:lt2>
      <a:accent1>
        <a:srgbClr val="7C7C7C"/>
      </a:accent1>
      <a:accent2>
        <a:srgbClr val="FF7300"/>
      </a:accent2>
      <a:accent3>
        <a:srgbClr val="CAD400"/>
      </a:accent3>
      <a:accent4>
        <a:srgbClr val="FFE400"/>
      </a:accent4>
      <a:accent5>
        <a:srgbClr val="E52A1B"/>
      </a:accent5>
      <a:accent6>
        <a:srgbClr val="54388D"/>
      </a:accent6>
      <a:hlink>
        <a:srgbClr val="4354A1"/>
      </a:hlink>
      <a:folHlink>
        <a:srgbClr val="8AC2EB"/>
      </a:folHlink>
    </a:clrScheme>
    <a:fontScheme name="Smith &amp; Nephew">
      <a:majorFont>
        <a:latin typeface="Smith&amp;NephewLF"/>
        <a:ea typeface=""/>
        <a:cs typeface=""/>
      </a:majorFont>
      <a:minorFont>
        <a:latin typeface="Smith&amp;NephewL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44239205761645A9E3B5E530788C06" ma:contentTypeVersion="5" ma:contentTypeDescription="Crée un document." ma:contentTypeScope="" ma:versionID="09d1b26c45e143172ff8776c6588ddb9">
  <xsd:schema xmlns:xsd="http://www.w3.org/2001/XMLSchema" xmlns:xs="http://www.w3.org/2001/XMLSchema" xmlns:p="http://schemas.microsoft.com/office/2006/metadata/properties" xmlns:ns2="301aba20-9ee5-40ff-961c-c22c00ed28de" targetNamespace="http://schemas.microsoft.com/office/2006/metadata/properties" ma:root="true" ma:fieldsID="d5f71224d8e41e34fecd46ec7e06bd4b" ns2:_="">
    <xsd:import namespace="301aba20-9ee5-40ff-961c-c22c00ed28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1aba20-9ee5-40ff-961c-c22c00ed28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C72B238-39A2-48C2-B280-78E10B17A3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01aba20-9ee5-40ff-961c-c22c00ed28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9FC1D8D-721F-4A4D-AEDF-85257C39B39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D08AAD9-DE78-479C-A4A3-58882B02C74B}">
  <ds:schemaRefs>
    <ds:schemaRef ds:uri="http://purl.org/dc/elements/1.1/"/>
    <ds:schemaRef ds:uri="http://purl.org/dc/dcmitype/"/>
    <ds:schemaRef ds:uri="http://purl.org/dc/terms/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301aba20-9ee5-40ff-961c-c22c00ed28de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8763</TotalTime>
  <Words>2201</Words>
  <Application>Microsoft Office PowerPoint</Application>
  <PresentationFormat>Předvádění na obrazovce (16:9)</PresentationFormat>
  <Paragraphs>160</Paragraphs>
  <Slides>13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3</vt:i4>
      </vt:variant>
      <vt:variant>
        <vt:lpstr>Nadpisy snímků</vt:lpstr>
      </vt:variant>
      <vt:variant>
        <vt:i4>13</vt:i4>
      </vt:variant>
    </vt:vector>
  </HeadingPairs>
  <TitlesOfParts>
    <vt:vector size="22" baseType="lpstr">
      <vt:lpstr>Arial</vt:lpstr>
      <vt:lpstr>Calibri</vt:lpstr>
      <vt:lpstr>Smith&amp;amp;amp;NephewLF</vt:lpstr>
      <vt:lpstr>Smith&amp;amp;NephewLF</vt:lpstr>
      <vt:lpstr>Smith&amp;NephewLF</vt:lpstr>
      <vt:lpstr>System Font Regular</vt:lpstr>
      <vt:lpstr>SN^M021</vt:lpstr>
      <vt:lpstr>SN^M001</vt:lpstr>
      <vt:lpstr>SN^M020</vt:lpstr>
      <vt:lpstr>Porozumění jednorázovému systému PICO™  pro podtlakovou léčbu ran (sNPWT) − systematický přehled literatury a metaanalýza</vt:lpstr>
      <vt:lpstr>Zátěž komplikací v místě chirurgického výkonu (SSC)</vt:lpstr>
      <vt:lpstr>Cíl </vt:lpstr>
      <vt:lpstr>Co je systematický přehled literatury a metaanalýza?</vt:lpstr>
      <vt:lpstr>Proč provádět systematický přehled literatury a metaanalýzu?</vt:lpstr>
      <vt:lpstr>Způsob provedení</vt:lpstr>
      <vt:lpstr>Přednosti použité metody</vt:lpstr>
      <vt:lpstr>PICO™ sNPWT pomáhá významně snížit pravděpodobnost vzniku SSI</vt:lpstr>
      <vt:lpstr>Přínos systému PICO™ sNPWT pro snížení vzniku SSI podle typu operace </vt:lpstr>
      <vt:lpstr>Dopady systému PICO™ sNPWT na vznik dalších SSC</vt:lpstr>
      <vt:lpstr>Zkrácení délky hospitalizace při použití systému PICO™ sNPWT</vt:lpstr>
      <vt:lpstr>Shrnutí hlavních zjištění</vt:lpstr>
      <vt:lpstr>Prezentace aplikace PowerPoint</vt:lpstr>
    </vt:vector>
  </TitlesOfParts>
  <Manager>Donna Sandlin</Manager>
  <Company>Smith &amp; Nephew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Branded Template System 16x9 v108 20180214</dc:title>
  <dc:creator>Lenny Johnson</dc:creator>
  <dc:description>Lenny Johnson Consulting
lennyishere@gmx.com</dc:description>
  <cp:lastModifiedBy>Mikel Bystroňová Ester - Promedica Praha</cp:lastModifiedBy>
  <cp:revision>213</cp:revision>
  <cp:lastPrinted>2019-03-25T13:27:02Z</cp:lastPrinted>
  <dcterms:created xsi:type="dcterms:W3CDTF">2010-08-30T05:21:42Z</dcterms:created>
  <dcterms:modified xsi:type="dcterms:W3CDTF">2024-06-27T11:40:06Z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0x0101009B44239205761645A9E3B5E530788C06</vt:lpwstr>
  </property>
</Properties>
</file>